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1" r:id="rId4"/>
    <p:sldId id="263" r:id="rId5"/>
    <p:sldId id="274" r:id="rId6"/>
    <p:sldId id="264" r:id="rId7"/>
    <p:sldId id="265" r:id="rId8"/>
    <p:sldId id="267" r:id="rId9"/>
    <p:sldId id="268" r:id="rId10"/>
    <p:sldId id="273"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B3F7C-FB6E-4AF1-AE1A-B925F6220826}" type="datetimeFigureOut">
              <a:rPr lang="en-US" smtClean="0"/>
              <a:pPr/>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C06A3-727C-443B-A2B0-8B0751B044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55FA1-01A1-4A63-92C0-CB02D4C165F7}"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7565-1212-4E23-AC55-F9EFB0F26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55FA1-01A1-4A63-92C0-CB02D4C165F7}" type="datetimeFigureOut">
              <a:rPr lang="en-US" smtClean="0"/>
              <a:pPr/>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97565-1212-4E23-AC55-F9EFB0F26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6600" dirty="0" smtClean="0">
                <a:solidFill>
                  <a:schemeClr val="tx1">
                    <a:lumMod val="95000"/>
                    <a:lumOff val="5000"/>
                  </a:schemeClr>
                </a:solidFill>
                <a:latin typeface="Impact" pitchFamily="34" charset="0"/>
              </a:rPr>
              <a:t>N</a:t>
            </a:r>
            <a:r>
              <a:rPr lang="en-US" sz="5000" dirty="0" smtClean="0">
                <a:solidFill>
                  <a:schemeClr val="tx1">
                    <a:lumMod val="95000"/>
                    <a:lumOff val="5000"/>
                  </a:schemeClr>
                </a:solidFill>
                <a:latin typeface="Impact" pitchFamily="34" charset="0"/>
              </a:rPr>
              <a:t>EWS </a:t>
            </a:r>
            <a:r>
              <a:rPr lang="en-US" sz="6600" dirty="0" smtClean="0">
                <a:solidFill>
                  <a:schemeClr val="tx1">
                    <a:lumMod val="95000"/>
                    <a:lumOff val="5000"/>
                  </a:schemeClr>
                </a:solidFill>
                <a:latin typeface="Impact" pitchFamily="34" charset="0"/>
              </a:rPr>
              <a:t>&amp; W</a:t>
            </a:r>
            <a:r>
              <a:rPr lang="en-US" sz="5000" dirty="0" smtClean="0">
                <a:solidFill>
                  <a:schemeClr val="tx1">
                    <a:lumMod val="95000"/>
                    <a:lumOff val="5000"/>
                  </a:schemeClr>
                </a:solidFill>
                <a:latin typeface="Impact" pitchFamily="34" charset="0"/>
              </a:rPr>
              <a:t>ORLD</a:t>
            </a:r>
            <a:endParaRPr lang="en-US" sz="5000" dirty="0">
              <a:solidFill>
                <a:schemeClr val="tx1">
                  <a:lumMod val="95000"/>
                  <a:lumOff val="5000"/>
                </a:schemeClr>
              </a:solidFill>
              <a:latin typeface="Impact" pitchFamily="34" charset="0"/>
            </a:endParaRPr>
          </a:p>
        </p:txBody>
      </p:sp>
      <p:sp>
        <p:nvSpPr>
          <p:cNvPr id="3" name="Subtitle 2"/>
          <p:cNvSpPr>
            <a:spLocks noGrp="1"/>
          </p:cNvSpPr>
          <p:nvPr>
            <p:ph type="subTitle" idx="1"/>
          </p:nvPr>
        </p:nvSpPr>
        <p:spPr>
          <a:xfrm>
            <a:off x="0" y="2590800"/>
            <a:ext cx="3352800" cy="457200"/>
          </a:xfrm>
        </p:spPr>
        <p:txBody>
          <a:bodyPr>
            <a:noAutofit/>
          </a:bodyPr>
          <a:lstStyle/>
          <a:p>
            <a:pPr algn="just"/>
            <a:r>
              <a:rPr lang="en-US" sz="1800" b="1" dirty="0" err="1" smtClean="0">
                <a:solidFill>
                  <a:schemeClr val="tx1"/>
                </a:solidFill>
                <a:latin typeface="Arial Black" pitchFamily="34" charset="0"/>
                <a:cs typeface="Times New Roman" pitchFamily="18" charset="0"/>
              </a:rPr>
              <a:t>Modi</a:t>
            </a:r>
            <a:r>
              <a:rPr lang="en-US" sz="1800" b="1" dirty="0" smtClean="0">
                <a:solidFill>
                  <a:schemeClr val="tx1"/>
                </a:solidFill>
                <a:latin typeface="Arial Black" pitchFamily="34" charset="0"/>
                <a:cs typeface="Times New Roman" pitchFamily="18" charset="0"/>
              </a:rPr>
              <a:t> Has 4% Lead Over </a:t>
            </a:r>
            <a:r>
              <a:rPr lang="en-US" sz="1800" b="1" dirty="0" err="1" smtClean="0">
                <a:solidFill>
                  <a:schemeClr val="tx1"/>
                </a:solidFill>
                <a:latin typeface="Arial Black" pitchFamily="34" charset="0"/>
                <a:cs typeface="Times New Roman" pitchFamily="18" charset="0"/>
              </a:rPr>
              <a:t>Nitish-Lalu</a:t>
            </a:r>
            <a:r>
              <a:rPr lang="en-US" sz="1800" b="1" dirty="0" smtClean="0">
                <a:solidFill>
                  <a:schemeClr val="tx1"/>
                </a:solidFill>
                <a:latin typeface="Arial Black" pitchFamily="34" charset="0"/>
                <a:cs typeface="Times New Roman" pitchFamily="18" charset="0"/>
              </a:rPr>
              <a:t> in Votes</a:t>
            </a:r>
          </a:p>
          <a:p>
            <a:pPr algn="just"/>
            <a:endParaRPr lang="en-US" sz="1600" dirty="0"/>
          </a:p>
        </p:txBody>
      </p:sp>
      <p:sp>
        <p:nvSpPr>
          <p:cNvPr id="4" name="Rectangle 3"/>
          <p:cNvSpPr/>
          <p:nvPr/>
        </p:nvSpPr>
        <p:spPr>
          <a:xfrm>
            <a:off x="0" y="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0" y="17526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Subtitle 2"/>
          <p:cNvSpPr txBox="1">
            <a:spLocks/>
          </p:cNvSpPr>
          <p:nvPr/>
        </p:nvSpPr>
        <p:spPr>
          <a:xfrm>
            <a:off x="5638800" y="2590800"/>
            <a:ext cx="3352800" cy="457200"/>
          </a:xfrm>
          <a:prstGeom prst="rect">
            <a:avLst/>
          </a:prstGeom>
        </p:spPr>
        <p:txBody>
          <a:bodyPr vert="horz" lIns="91440" tIns="45720" rIns="91440" bIns="45720" rtlCol="0">
            <a:noAutofit/>
          </a:bodyPr>
          <a:lstStyle/>
          <a:p>
            <a:pPr lvl="0" algn="just">
              <a:spcBef>
                <a:spcPct val="20000"/>
              </a:spcBef>
            </a:pPr>
            <a:r>
              <a:rPr lang="en-US" dirty="0" smtClean="0">
                <a:latin typeface="Arial Black" pitchFamily="34" charset="0"/>
              </a:rPr>
              <a:t>Russia launches naval bombardment of targets in Syria</a:t>
            </a:r>
            <a:endParaRPr kumimoji="0" lang="en-US" b="1" i="0" strike="noStrike" kern="1200" cap="none" spc="0" normalizeH="0" baseline="0" noProof="0" dirty="0">
              <a:ln>
                <a:noFill/>
              </a:ln>
              <a:effectLst/>
              <a:uLnTx/>
              <a:uFillTx/>
              <a:latin typeface="Arial Black" pitchFamily="34" charset="0"/>
              <a:cs typeface="Times New Roman" pitchFamily="18" charset="0"/>
            </a:endParaRPr>
          </a:p>
        </p:txBody>
      </p:sp>
      <p:sp>
        <p:nvSpPr>
          <p:cNvPr id="11" name="TextBox 10"/>
          <p:cNvSpPr txBox="1"/>
          <p:nvPr/>
        </p:nvSpPr>
        <p:spPr>
          <a:xfrm>
            <a:off x="2971800" y="1915180"/>
            <a:ext cx="2971800" cy="523220"/>
          </a:xfrm>
          <a:prstGeom prst="rect">
            <a:avLst/>
          </a:prstGeom>
          <a:noFill/>
        </p:spPr>
        <p:txBody>
          <a:bodyPr wrap="square" rtlCol="0">
            <a:spAutoFit/>
          </a:bodyPr>
          <a:lstStyle/>
          <a:p>
            <a:r>
              <a:rPr lang="en-GB" altLang="en-US" sz="1000" b="1" dirty="0" smtClean="0">
                <a:solidFill>
                  <a:srgbClr val="4C4C4C"/>
                </a:solidFill>
                <a:latin typeface="Arial Black" panose="020B0A04020102020204" pitchFamily="34" charset="0"/>
              </a:rPr>
              <a:t>INDIA’S FAVOURITE NEWSPAPER</a:t>
            </a:r>
          </a:p>
          <a:p>
            <a:endParaRPr lang="en-US" dirty="0"/>
          </a:p>
        </p:txBody>
      </p:sp>
      <p:sp>
        <p:nvSpPr>
          <p:cNvPr id="12" name="TextBox 11"/>
          <p:cNvSpPr txBox="1"/>
          <p:nvPr/>
        </p:nvSpPr>
        <p:spPr>
          <a:xfrm>
            <a:off x="76200" y="1915180"/>
            <a:ext cx="2971800" cy="246221"/>
          </a:xfrm>
          <a:prstGeom prst="rect">
            <a:avLst/>
          </a:prstGeom>
          <a:noFill/>
        </p:spPr>
        <p:txBody>
          <a:bodyPr wrap="square" rtlCol="0">
            <a:spAutoFit/>
          </a:bodyPr>
          <a:lstStyle/>
          <a:p>
            <a:r>
              <a:rPr lang="en-GB" altLang="en-US" sz="1000" b="1" dirty="0" smtClean="0">
                <a:solidFill>
                  <a:srgbClr val="4C4C4C"/>
                </a:solidFill>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467600" y="1915180"/>
            <a:ext cx="989373" cy="246221"/>
          </a:xfrm>
          <a:prstGeom prst="rect">
            <a:avLst/>
          </a:prstGeom>
          <a:noFill/>
        </p:spPr>
        <p:txBody>
          <a:bodyPr wrap="none" rtlCol="0">
            <a:spAutoFit/>
          </a:bodyPr>
          <a:lstStyle/>
          <a:p>
            <a:r>
              <a:rPr lang="en-US" sz="1000" dirty="0" smtClean="0">
                <a:latin typeface="Arial Black" pitchFamily="34" charset="0"/>
              </a:rPr>
              <a:t>Vol.1 No.01</a:t>
            </a:r>
            <a:endParaRPr lang="en-US" sz="1000" dirty="0">
              <a:latin typeface="Arial Black" pitchFamily="34" charset="0"/>
            </a:endParaRPr>
          </a:p>
        </p:txBody>
      </p:sp>
      <p:sp>
        <p:nvSpPr>
          <p:cNvPr id="31" name="TextBox 30"/>
          <p:cNvSpPr txBox="1"/>
          <p:nvPr/>
        </p:nvSpPr>
        <p:spPr>
          <a:xfrm>
            <a:off x="5638800" y="1506379"/>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32" name="TextBox 31"/>
          <p:cNvSpPr txBox="1"/>
          <p:nvPr/>
        </p:nvSpPr>
        <p:spPr>
          <a:xfrm>
            <a:off x="152400" y="3352800"/>
            <a:ext cx="2743200" cy="2831544"/>
          </a:xfrm>
          <a:prstGeom prst="rect">
            <a:avLst/>
          </a:prstGeom>
          <a:noFill/>
        </p:spPr>
        <p:txBody>
          <a:bodyPr wrap="square" rtlCol="0">
            <a:spAutoFit/>
          </a:bodyPr>
          <a:lstStyle/>
          <a:p>
            <a:pPr algn="just"/>
            <a:endParaRPr lang="en-US" sz="10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The BJP-led alliance has a sizeable four percentage point lead over  the </a:t>
            </a:r>
            <a:r>
              <a:rPr lang="en-US" sz="1200" dirty="0" err="1" smtClean="0">
                <a:latin typeface="Times New Roman" pitchFamily="18" charset="0"/>
                <a:cs typeface="Times New Roman" pitchFamily="18" charset="0"/>
              </a:rPr>
              <a:t>Nitish</a:t>
            </a:r>
            <a:r>
              <a:rPr lang="en-US" sz="1200" dirty="0" smtClean="0">
                <a:latin typeface="Times New Roman" pitchFamily="18" charset="0"/>
                <a:cs typeface="Times New Roman" pitchFamily="18" charset="0"/>
              </a:rPr>
              <a:t> Kumar-led </a:t>
            </a:r>
            <a:r>
              <a:rPr lang="en-US" sz="1200" dirty="0" err="1" smtClean="0">
                <a:latin typeface="Times New Roman" pitchFamily="18" charset="0"/>
                <a:cs typeface="Times New Roman" pitchFamily="18" charset="0"/>
              </a:rPr>
              <a:t>Mahagathbandhan</a:t>
            </a:r>
            <a:r>
              <a:rPr lang="en-US" sz="1200" dirty="0" smtClean="0">
                <a:latin typeface="Times New Roman" pitchFamily="18" charset="0"/>
                <a:cs typeface="Times New Roman" pitchFamily="18" charset="0"/>
              </a:rPr>
              <a:t> (grand alliance) in the upcoming Bihar state election - a largely bipolar contest – according to an exclusive opinion poll for The Times of India.</a:t>
            </a:r>
            <a:r>
              <a:rPr lang="en-US" sz="1200" dirty="0" smtClean="0"/>
              <a:t> Interestingly, there is this healthy lead for the challenger despite the survey showing respondents expressing a higher level of satisfaction with the performance of the state government led by </a:t>
            </a:r>
            <a:r>
              <a:rPr lang="en-US" sz="1200" dirty="0" err="1" smtClean="0"/>
              <a:t>Nitish</a:t>
            </a:r>
            <a:r>
              <a:rPr lang="en-US" sz="1200" dirty="0" smtClean="0"/>
              <a:t> Kumar than with the </a:t>
            </a:r>
            <a:r>
              <a:rPr lang="en-US" sz="1200" dirty="0" err="1" smtClean="0"/>
              <a:t>Narendra</a:t>
            </a:r>
            <a:r>
              <a:rPr lang="en-US" sz="1200" dirty="0" smtClean="0"/>
              <a:t> </a:t>
            </a:r>
            <a:r>
              <a:rPr lang="en-US" sz="1200" dirty="0" err="1" smtClean="0"/>
              <a:t>Modi</a:t>
            </a:r>
            <a:r>
              <a:rPr lang="en-US" sz="1200" dirty="0" smtClean="0"/>
              <a:t> government at the Centre.</a:t>
            </a:r>
            <a:endParaRPr lang="en-US" sz="1200" dirty="0">
              <a:latin typeface="Times New Roman" pitchFamily="18" charset="0"/>
              <a:cs typeface="Times New Roman" pitchFamily="18" charset="0"/>
            </a:endParaRPr>
          </a:p>
        </p:txBody>
      </p:sp>
      <p:sp>
        <p:nvSpPr>
          <p:cNvPr id="33" name="TextBox 32"/>
          <p:cNvSpPr txBox="1"/>
          <p:nvPr/>
        </p:nvSpPr>
        <p:spPr>
          <a:xfrm>
            <a:off x="3657600" y="1447800"/>
            <a:ext cx="1438214" cy="261610"/>
          </a:xfrm>
          <a:prstGeom prst="rect">
            <a:avLst/>
          </a:prstGeom>
          <a:noFill/>
        </p:spPr>
        <p:txBody>
          <a:bodyPr wrap="none" rtlCol="0">
            <a:spAutoFit/>
          </a:bodyPr>
          <a:lstStyle/>
          <a:p>
            <a:r>
              <a:rPr lang="en-US" sz="1100" dirty="0" smtClean="0">
                <a:latin typeface="Times New Roman" pitchFamily="18" charset="0"/>
                <a:cs typeface="Times New Roman" pitchFamily="18" charset="0"/>
              </a:rPr>
              <a:t>NEW DELHI, INDIA</a:t>
            </a:r>
            <a:endParaRPr lang="en-US" sz="1100" dirty="0">
              <a:latin typeface="Times New Roman" pitchFamily="18" charset="0"/>
              <a:cs typeface="Times New Roman" pitchFamily="18" charset="0"/>
            </a:endParaRPr>
          </a:p>
        </p:txBody>
      </p:sp>
      <p:cxnSp>
        <p:nvCxnSpPr>
          <p:cNvPr id="35" name="Straight Connector 34"/>
          <p:cNvCxnSpPr/>
          <p:nvPr/>
        </p:nvCxnSpPr>
        <p:spPr>
          <a:xfrm rot="5400000" flipH="1" flipV="1">
            <a:off x="2133600" y="5715000"/>
            <a:ext cx="228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76600" y="4572000"/>
            <a:ext cx="236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56906" y="3390900"/>
            <a:ext cx="2362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43600" y="3545919"/>
            <a:ext cx="2743200" cy="2831544"/>
          </a:xfrm>
          <a:prstGeom prst="rect">
            <a:avLst/>
          </a:prstGeom>
          <a:noFill/>
        </p:spPr>
        <p:txBody>
          <a:bodyPr wrap="square" rtlCol="0">
            <a:spAutoFit/>
          </a:bodyPr>
          <a:lstStyle/>
          <a:p>
            <a:pPr algn="just"/>
            <a:endParaRPr lang="en-US" sz="10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Russia launched a naval bombardment Wednesday of ISIS targets in Syria, a senior Russian official said, ramping up a newly muscular presence in the Middle East.</a:t>
            </a:r>
          </a:p>
          <a:p>
            <a:r>
              <a:rPr lang="en-US" sz="1200" dirty="0" smtClean="0">
                <a:latin typeface="Times New Roman" pitchFamily="18" charset="0"/>
                <a:cs typeface="Times New Roman" pitchFamily="18" charset="0"/>
              </a:rPr>
              <a:t>Four Russian ships fired 26 missiles into Syria, hitting 11 targets, Russian Defense Minister Sergei </a:t>
            </a:r>
            <a:r>
              <a:rPr lang="en-US" sz="1200" dirty="0" err="1" smtClean="0">
                <a:latin typeface="Times New Roman" pitchFamily="18" charset="0"/>
                <a:cs typeface="Times New Roman" pitchFamily="18" charset="0"/>
              </a:rPr>
              <a:t>Shoigu</a:t>
            </a:r>
            <a:r>
              <a:rPr lang="en-US" sz="1200" dirty="0" smtClean="0">
                <a:latin typeface="Times New Roman" pitchFamily="18" charset="0"/>
                <a:cs typeface="Times New Roman" pitchFamily="18" charset="0"/>
              </a:rPr>
              <a:t> told President Vladimir Putin during a televised meeting. </a:t>
            </a:r>
          </a:p>
          <a:p>
            <a:r>
              <a:rPr lang="en-US" sz="1200" dirty="0" err="1" smtClean="0">
                <a:latin typeface="Times New Roman" pitchFamily="18" charset="0"/>
                <a:cs typeface="Times New Roman" pitchFamily="18" charset="0"/>
              </a:rPr>
              <a:t>Shoigu</a:t>
            </a:r>
            <a:r>
              <a:rPr lang="en-US" sz="1200" dirty="0" smtClean="0">
                <a:latin typeface="Times New Roman" pitchFamily="18" charset="0"/>
                <a:cs typeface="Times New Roman" pitchFamily="18" charset="0"/>
              </a:rPr>
              <a:t> said the strikes were launched from the Caspian Sea using precise long-range missiles that flew 1,500 kilometers (930 miles) to their targets. </a:t>
            </a:r>
            <a:endParaRPr lang="en-US" sz="1200" dirty="0">
              <a:latin typeface="Times New Roman" pitchFamily="18" charset="0"/>
              <a:cs typeface="Times New Roman" pitchFamily="18" charset="0"/>
            </a:endParaRPr>
          </a:p>
        </p:txBody>
      </p:sp>
      <p:sp>
        <p:nvSpPr>
          <p:cNvPr id="42" name="TextBox 41"/>
          <p:cNvSpPr txBox="1"/>
          <p:nvPr/>
        </p:nvSpPr>
        <p:spPr>
          <a:xfrm>
            <a:off x="152400" y="3276600"/>
            <a:ext cx="1747594" cy="400110"/>
          </a:xfrm>
          <a:prstGeom prst="rect">
            <a:avLst/>
          </a:prstGeom>
          <a:noFill/>
        </p:spPr>
        <p:txBody>
          <a:bodyPr wrap="none" rtlCol="0">
            <a:spAutoFit/>
          </a:bodyPr>
          <a:lstStyle/>
          <a:p>
            <a:r>
              <a:rPr lang="en-US" sz="1000" b="1" dirty="0" smtClean="0">
                <a:latin typeface="Times New Roman" pitchFamily="18" charset="0"/>
                <a:cs typeface="Times New Roman" pitchFamily="18" charset="0"/>
              </a:rPr>
              <a:t>SACHIN SHUKLA, </a:t>
            </a:r>
            <a:r>
              <a:rPr lang="en-US" sz="1000" dirty="0" smtClean="0">
                <a:latin typeface="Times New Roman" pitchFamily="18" charset="0"/>
                <a:cs typeface="Times New Roman" pitchFamily="18" charset="0"/>
              </a:rPr>
              <a:t>PATNA</a:t>
            </a:r>
          </a:p>
          <a:p>
            <a:endParaRPr lang="en-US" sz="1000" dirty="0"/>
          </a:p>
        </p:txBody>
      </p:sp>
      <p:sp>
        <p:nvSpPr>
          <p:cNvPr id="43" name="TextBox 42"/>
          <p:cNvSpPr txBox="1"/>
          <p:nvPr/>
        </p:nvSpPr>
        <p:spPr>
          <a:xfrm>
            <a:off x="5943600" y="3487579"/>
            <a:ext cx="2028119" cy="246221"/>
          </a:xfrm>
          <a:prstGeom prst="rect">
            <a:avLst/>
          </a:prstGeom>
          <a:noFill/>
        </p:spPr>
        <p:txBody>
          <a:bodyPr wrap="none" rtlCol="0">
            <a:spAutoFit/>
          </a:bodyPr>
          <a:lstStyle/>
          <a:p>
            <a:pPr algn="just"/>
            <a:r>
              <a:rPr lang="en-US" sz="1000" b="1" dirty="0" smtClean="0">
                <a:latin typeface="Times New Roman" pitchFamily="18" charset="0"/>
                <a:cs typeface="Times New Roman" pitchFamily="18" charset="0"/>
              </a:rPr>
              <a:t>BASANT SAINI, </a:t>
            </a:r>
            <a:r>
              <a:rPr lang="en-US" sz="1000" dirty="0" smtClean="0">
                <a:latin typeface="Times New Roman" pitchFamily="18" charset="0"/>
                <a:cs typeface="Times New Roman" pitchFamily="18" charset="0"/>
              </a:rPr>
              <a:t>WASHINGTON</a:t>
            </a:r>
          </a:p>
        </p:txBody>
      </p:sp>
      <p:pic>
        <p:nvPicPr>
          <p:cNvPr id="1027" name="Picture 3" descr="D:\All Logo March 2015\IMAC\Media Center IMAC One Line.png"/>
          <p:cNvPicPr>
            <a:picLocks noChangeAspect="1" noChangeArrowheads="1"/>
          </p:cNvPicPr>
          <p:nvPr/>
        </p:nvPicPr>
        <p:blipFill>
          <a:blip r:embed="rId2" cstate="print"/>
          <a:srcRect/>
          <a:stretch>
            <a:fillRect/>
          </a:stretch>
        </p:blipFill>
        <p:spPr bwMode="auto">
          <a:xfrm>
            <a:off x="3352801" y="533400"/>
            <a:ext cx="1828800" cy="134827"/>
          </a:xfrm>
          <a:prstGeom prst="rect">
            <a:avLst/>
          </a:prstGeom>
          <a:noFill/>
        </p:spPr>
      </p:pic>
      <p:pic>
        <p:nvPicPr>
          <p:cNvPr id="49" name="Picture 48" descr="Syria-NATO-ISIS-Putin-610016.jpg"/>
          <p:cNvPicPr>
            <a:picLocks noChangeAspect="1"/>
          </p:cNvPicPr>
          <p:nvPr/>
        </p:nvPicPr>
        <p:blipFill>
          <a:blip r:embed="rId3"/>
          <a:srcRect l="22246"/>
          <a:stretch>
            <a:fillRect/>
          </a:stretch>
        </p:blipFill>
        <p:spPr>
          <a:xfrm>
            <a:off x="3352800" y="4724400"/>
            <a:ext cx="2397033" cy="1828799"/>
          </a:xfrm>
          <a:prstGeom prst="rect">
            <a:avLst/>
          </a:prstGeom>
        </p:spPr>
      </p:pic>
      <p:pic>
        <p:nvPicPr>
          <p:cNvPr id="50" name="Picture 49" descr="narendra-modi-s.jpg"/>
          <p:cNvPicPr>
            <a:picLocks noChangeAspect="1"/>
          </p:cNvPicPr>
          <p:nvPr/>
        </p:nvPicPr>
        <p:blipFill>
          <a:blip r:embed="rId4"/>
          <a:srcRect l="16922" r="20227"/>
          <a:stretch>
            <a:fillRect/>
          </a:stretch>
        </p:blipFill>
        <p:spPr>
          <a:xfrm>
            <a:off x="3342861" y="2590800"/>
            <a:ext cx="2153478"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SPORTS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304800" y="762000"/>
            <a:ext cx="4648200" cy="369332"/>
          </a:xfrm>
          <a:prstGeom prst="rect">
            <a:avLst/>
          </a:prstGeom>
        </p:spPr>
        <p:txBody>
          <a:bodyPr wrap="square">
            <a:spAutoFit/>
          </a:bodyPr>
          <a:lstStyle/>
          <a:p>
            <a:r>
              <a:rPr lang="en-US" b="1" dirty="0" err="1" smtClean="0">
                <a:latin typeface="Arial Black" pitchFamily="34" charset="0"/>
              </a:rPr>
              <a:t>Harbhajan</a:t>
            </a:r>
            <a:r>
              <a:rPr lang="en-US" b="1" dirty="0" smtClean="0">
                <a:latin typeface="Arial Black" pitchFamily="34" charset="0"/>
              </a:rPr>
              <a:t> still hungry for more</a:t>
            </a:r>
            <a:endParaRPr lang="en-US" b="1" dirty="0">
              <a:latin typeface="Arial Black" pitchFamily="34" charset="0"/>
            </a:endParaRPr>
          </a:p>
        </p:txBody>
      </p:sp>
      <p:sp>
        <p:nvSpPr>
          <p:cNvPr id="22" name="TextBox 21"/>
          <p:cNvSpPr txBox="1"/>
          <p:nvPr/>
        </p:nvSpPr>
        <p:spPr>
          <a:xfrm>
            <a:off x="304800" y="3200400"/>
            <a:ext cx="3657600" cy="3231654"/>
          </a:xfrm>
          <a:prstGeom prst="rect">
            <a:avLst/>
          </a:prstGeom>
          <a:noFill/>
        </p:spPr>
        <p:txBody>
          <a:bodyPr wrap="square" rtlCol="0">
            <a:spAutoFit/>
          </a:bodyPr>
          <a:lstStyle/>
          <a:p>
            <a:pPr algn="just"/>
            <a:r>
              <a:rPr lang="en-US" sz="1200" dirty="0" err="1" smtClean="0">
                <a:latin typeface="Times New Roman" pitchFamily="18" charset="0"/>
                <a:cs typeface="Times New Roman" pitchFamily="18" charset="0"/>
              </a:rPr>
              <a:t>Harbhajan’s</a:t>
            </a:r>
            <a:r>
              <a:rPr lang="en-US" sz="1200" dirty="0" smtClean="0">
                <a:latin typeface="Times New Roman" pitchFamily="18" charset="0"/>
                <a:cs typeface="Times New Roman" pitchFamily="18" charset="0"/>
              </a:rPr>
              <a:t> still at it, still producing deliveries that defeats the batsmen. At 35, he’s still got the hunger.</a:t>
            </a:r>
          </a:p>
          <a:p>
            <a:pPr algn="just"/>
            <a:r>
              <a:rPr lang="en-US" sz="1200" dirty="0" smtClean="0">
                <a:latin typeface="Times New Roman" pitchFamily="18" charset="0"/>
                <a:cs typeface="Times New Roman" pitchFamily="18" charset="0"/>
              </a:rPr>
              <a:t>Amidst fading light, Glenn McGrath pounded in. A Test series was on a knife’s edge. The M.A. Chidambaram Stadium was a cauldron. </a:t>
            </a:r>
          </a:p>
          <a:p>
            <a:pPr algn="just"/>
            <a:r>
              <a:rPr lang="en-US" sz="1200" dirty="0" smtClean="0">
                <a:latin typeface="Times New Roman" pitchFamily="18" charset="0"/>
                <a:cs typeface="Times New Roman" pitchFamily="18" charset="0"/>
              </a:rPr>
              <a:t>A sea of spectators held their breath as </a:t>
            </a:r>
            <a:r>
              <a:rPr lang="en-US" sz="1200" dirty="0" err="1" smtClean="0">
                <a:latin typeface="Times New Roman" pitchFamily="18" charset="0"/>
                <a:cs typeface="Times New Roman" pitchFamily="18" charset="0"/>
              </a:rPr>
              <a:t>Harbhajan</a:t>
            </a:r>
            <a:r>
              <a:rPr lang="en-US" sz="1200" dirty="0" smtClean="0">
                <a:latin typeface="Times New Roman" pitchFamily="18" charset="0"/>
                <a:cs typeface="Times New Roman" pitchFamily="18" charset="0"/>
              </a:rPr>
              <a:t> Singh settled in his stance. The pressure was at tipping point. The decisive moment was around the corner.</a:t>
            </a:r>
          </a:p>
          <a:p>
            <a:pPr algn="just"/>
            <a:r>
              <a:rPr lang="en-US" sz="1200" dirty="0" smtClean="0">
                <a:latin typeface="Times New Roman" pitchFamily="18" charset="0"/>
                <a:cs typeface="Times New Roman" pitchFamily="18" charset="0"/>
              </a:rPr>
              <a:t>McGrath released a fuller length ball, </a:t>
            </a:r>
            <a:r>
              <a:rPr lang="en-US" sz="1200" dirty="0" err="1" smtClean="0">
                <a:latin typeface="Times New Roman" pitchFamily="18" charset="0"/>
                <a:cs typeface="Times New Roman" pitchFamily="18" charset="0"/>
              </a:rPr>
              <a:t>Harbhajan</a:t>
            </a:r>
            <a:r>
              <a:rPr lang="en-US" sz="1200" dirty="0" smtClean="0">
                <a:latin typeface="Times New Roman" pitchFamily="18" charset="0"/>
                <a:cs typeface="Times New Roman" pitchFamily="18" charset="0"/>
              </a:rPr>
              <a:t> sliced him past point and the crowd erupted. India had nailed a cliff-hanger by two wickets. A remarkable series against Steve Waugh’s gallant men had been won 2-1. </a:t>
            </a:r>
          </a:p>
          <a:p>
            <a:pPr algn="just"/>
            <a:r>
              <a:rPr lang="en-US" sz="1200" dirty="0" smtClean="0">
                <a:latin typeface="Times New Roman" pitchFamily="18" charset="0"/>
                <a:cs typeface="Times New Roman" pitchFamily="18" charset="0"/>
              </a:rPr>
              <a:t>Although his final act was with the bat, </a:t>
            </a:r>
            <a:r>
              <a:rPr lang="en-US" sz="1200" dirty="0" err="1" smtClean="0">
                <a:latin typeface="Times New Roman" pitchFamily="18" charset="0"/>
                <a:cs typeface="Times New Roman" pitchFamily="18" charset="0"/>
              </a:rPr>
              <a:t>Harbhajan</a:t>
            </a:r>
            <a:r>
              <a:rPr lang="en-US" sz="1200" dirty="0" smtClean="0">
                <a:latin typeface="Times New Roman" pitchFamily="18" charset="0"/>
                <a:cs typeface="Times New Roman" pitchFamily="18" charset="0"/>
              </a:rPr>
              <a:t> had claimed a remarkable 32 wickets in the three Tests with his off-spin. He scalped batsmen in a hurry, turned matches on their heads. That was a long time ago.</a:t>
            </a:r>
          </a:p>
          <a:p>
            <a:pPr algn="just"/>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pic>
        <p:nvPicPr>
          <p:cNvPr id="1026" name="Picture 2" descr="C:\Users\Media Designs\Desktop\pics\TH24HARBHAJAN_2595203e.jpg"/>
          <p:cNvPicPr>
            <a:picLocks noChangeAspect="1" noChangeArrowheads="1"/>
          </p:cNvPicPr>
          <p:nvPr/>
        </p:nvPicPr>
        <p:blipFill>
          <a:blip r:embed="rId2"/>
          <a:srcRect/>
          <a:stretch>
            <a:fillRect/>
          </a:stretch>
        </p:blipFill>
        <p:spPr bwMode="auto">
          <a:xfrm>
            <a:off x="685800" y="1219200"/>
            <a:ext cx="2536852" cy="1898650"/>
          </a:xfrm>
          <a:prstGeom prst="rect">
            <a:avLst/>
          </a:prstGeom>
          <a:noFill/>
        </p:spPr>
      </p:pic>
      <p:sp>
        <p:nvSpPr>
          <p:cNvPr id="14" name="TextBox 13"/>
          <p:cNvSpPr txBox="1"/>
          <p:nvPr/>
        </p:nvSpPr>
        <p:spPr>
          <a:xfrm>
            <a:off x="4876800" y="3657600"/>
            <a:ext cx="4267200" cy="2677656"/>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When the rain came, all Lewis Hamilton could do was wait. </a:t>
            </a:r>
          </a:p>
          <a:p>
            <a:pPr algn="just"/>
            <a:r>
              <a:rPr lang="en-US" sz="1200" dirty="0" smtClean="0">
                <a:latin typeface="Times New Roman" pitchFamily="18" charset="0"/>
                <a:cs typeface="Times New Roman" pitchFamily="18" charset="0"/>
              </a:rPr>
              <a:t>And wait. And wait. And then hope all this rain won’t impact his world title hopes.  Torrential rain and lighting forced race officials to cancel the afternoon practice session when it was determined the medical helicopter at the Circuit of the Americas would not be able to fly in the poor conditions. </a:t>
            </a:r>
          </a:p>
          <a:p>
            <a:pPr algn="just"/>
            <a:r>
              <a:rPr lang="en-US" sz="1200" dirty="0" smtClean="0">
                <a:latin typeface="Times New Roman" pitchFamily="18" charset="0"/>
                <a:cs typeface="Times New Roman" pitchFamily="18" charset="0"/>
              </a:rPr>
              <a:t>Storms could affect the entire weekend, from qualifying Saturday to the race Sunday. “I don’t think I’ve ever seen it rain like this,” Hamilton said. “We’ve got very little information to work with now, so the rest of the weekend will be very intense.”  In the morning session, the cars sent towering plumes of wet spray behind that limited visibility early on. Even when he was by himself, Hamilton nearly spun around his back end as he braked into a corner. </a:t>
            </a:r>
            <a:endParaRPr lang="en-US" sz="1200" dirty="0">
              <a:latin typeface="Times New Roman" pitchFamily="18" charset="0"/>
              <a:cs typeface="Times New Roman" pitchFamily="18" charset="0"/>
            </a:endParaRPr>
          </a:p>
        </p:txBody>
      </p:sp>
      <p:pic>
        <p:nvPicPr>
          <p:cNvPr id="1027" name="Picture 3" descr="C:\Users\Media Designs\Desktop\pics\Nico_Rosberg_2595607f.jpg"/>
          <p:cNvPicPr>
            <a:picLocks noChangeAspect="1" noChangeArrowheads="1"/>
          </p:cNvPicPr>
          <p:nvPr/>
        </p:nvPicPr>
        <p:blipFill>
          <a:blip r:embed="rId3"/>
          <a:srcRect/>
          <a:stretch>
            <a:fillRect/>
          </a:stretch>
        </p:blipFill>
        <p:spPr bwMode="auto">
          <a:xfrm>
            <a:off x="5486400" y="1676400"/>
            <a:ext cx="2514600" cy="1838505"/>
          </a:xfrm>
          <a:prstGeom prst="rect">
            <a:avLst/>
          </a:prstGeom>
          <a:noFill/>
        </p:spPr>
      </p:pic>
      <p:sp>
        <p:nvSpPr>
          <p:cNvPr id="17" name="Rectangle 16"/>
          <p:cNvSpPr/>
          <p:nvPr/>
        </p:nvSpPr>
        <p:spPr>
          <a:xfrm>
            <a:off x="4876800" y="762000"/>
            <a:ext cx="4648200" cy="646331"/>
          </a:xfrm>
          <a:prstGeom prst="rect">
            <a:avLst/>
          </a:prstGeom>
        </p:spPr>
        <p:txBody>
          <a:bodyPr wrap="square">
            <a:spAutoFit/>
          </a:bodyPr>
          <a:lstStyle/>
          <a:p>
            <a:r>
              <a:rPr lang="en-US" b="1" dirty="0" err="1" smtClean="0">
                <a:latin typeface="Arial Black" pitchFamily="34" charset="0"/>
              </a:rPr>
              <a:t>Nico</a:t>
            </a:r>
            <a:r>
              <a:rPr lang="en-US" b="1" dirty="0" smtClean="0">
                <a:latin typeface="Arial Black" pitchFamily="34" charset="0"/>
              </a:rPr>
              <a:t> </a:t>
            </a:r>
            <a:r>
              <a:rPr lang="en-US" b="1" dirty="0" err="1" smtClean="0">
                <a:latin typeface="Arial Black" pitchFamily="34" charset="0"/>
              </a:rPr>
              <a:t>Rosberg</a:t>
            </a:r>
            <a:r>
              <a:rPr lang="en-US" b="1" dirty="0" smtClean="0">
                <a:latin typeface="Arial Black" pitchFamily="34" charset="0"/>
              </a:rPr>
              <a:t> fastest in F1 </a:t>
            </a:r>
          </a:p>
          <a:p>
            <a:r>
              <a:rPr lang="en-US" b="1" dirty="0" smtClean="0">
                <a:latin typeface="Arial Black" pitchFamily="34" charset="0"/>
              </a:rPr>
              <a:t>practice for US Grand Prix </a:t>
            </a:r>
          </a:p>
        </p:txBody>
      </p:sp>
      <p:cxnSp>
        <p:nvCxnSpPr>
          <p:cNvPr id="16" name="Straight Connector 15"/>
          <p:cNvCxnSpPr/>
          <p:nvPr/>
        </p:nvCxnSpPr>
        <p:spPr>
          <a:xfrm rot="5400000">
            <a:off x="1601391" y="3885803"/>
            <a:ext cx="54856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SPORTS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304800" y="762000"/>
            <a:ext cx="4648200" cy="646331"/>
          </a:xfrm>
          <a:prstGeom prst="rect">
            <a:avLst/>
          </a:prstGeom>
        </p:spPr>
        <p:txBody>
          <a:bodyPr wrap="square">
            <a:spAutoFit/>
          </a:bodyPr>
          <a:lstStyle/>
          <a:p>
            <a:pPr algn="just"/>
            <a:r>
              <a:rPr lang="en-US" dirty="0" smtClean="0">
                <a:latin typeface="Arial Black" pitchFamily="34" charset="0"/>
              </a:rPr>
              <a:t>Delhi in spot of bother after Bengal post 357 </a:t>
            </a:r>
            <a:endParaRPr lang="en-US" dirty="0">
              <a:latin typeface="Arial Black" pitchFamily="34" charset="0"/>
            </a:endParaRPr>
          </a:p>
        </p:txBody>
      </p:sp>
      <p:sp>
        <p:nvSpPr>
          <p:cNvPr id="22" name="TextBox 21"/>
          <p:cNvSpPr txBox="1"/>
          <p:nvPr/>
        </p:nvSpPr>
        <p:spPr>
          <a:xfrm>
            <a:off x="381000" y="1447800"/>
            <a:ext cx="3657600" cy="2123658"/>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Delhi looked in some sort of discomfort at home turf for the first time this season as they reached 100 for three in reply to Bengal’s 357 on the second day of their </a:t>
            </a:r>
            <a:r>
              <a:rPr lang="en-US" sz="1200" dirty="0" err="1" smtClean="0">
                <a:latin typeface="Times New Roman" pitchFamily="18" charset="0"/>
                <a:cs typeface="Times New Roman" pitchFamily="18" charset="0"/>
              </a:rPr>
              <a:t>Ranji</a:t>
            </a:r>
            <a:r>
              <a:rPr lang="en-US" sz="1200" dirty="0" smtClean="0">
                <a:latin typeface="Times New Roman" pitchFamily="18" charset="0"/>
                <a:cs typeface="Times New Roman" pitchFamily="18" charset="0"/>
              </a:rPr>
              <a:t> Trophy group league cricket encounter, in New Delhi on Friday. On a tricky </a:t>
            </a:r>
            <a:r>
              <a:rPr lang="en-US" sz="1200" dirty="0" err="1" smtClean="0">
                <a:latin typeface="Times New Roman" pitchFamily="18" charset="0"/>
                <a:cs typeface="Times New Roman" pitchFamily="18" charset="0"/>
              </a:rPr>
              <a:t>Kotla</a:t>
            </a:r>
            <a:r>
              <a:rPr lang="en-US" sz="1200" dirty="0" smtClean="0">
                <a:latin typeface="Times New Roman" pitchFamily="18" charset="0"/>
                <a:cs typeface="Times New Roman" pitchFamily="18" charset="0"/>
              </a:rPr>
              <a:t> surface with variable bounce, </a:t>
            </a:r>
            <a:r>
              <a:rPr lang="en-US" sz="1200" dirty="0" err="1" smtClean="0">
                <a:latin typeface="Times New Roman" pitchFamily="18" charset="0"/>
                <a:cs typeface="Times New Roman" pitchFamily="18" charset="0"/>
              </a:rPr>
              <a:t>Ashoke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Dinda</a:t>
            </a:r>
            <a:r>
              <a:rPr lang="en-US" sz="1200" dirty="0" smtClean="0">
                <a:latin typeface="Times New Roman" pitchFamily="18" charset="0"/>
                <a:cs typeface="Times New Roman" pitchFamily="18" charset="0"/>
              </a:rPr>
              <a:t> (1-27) removed </a:t>
            </a:r>
            <a:r>
              <a:rPr lang="en-US" sz="1200" dirty="0" err="1" smtClean="0">
                <a:latin typeface="Times New Roman" pitchFamily="18" charset="0"/>
                <a:cs typeface="Times New Roman" pitchFamily="18" charset="0"/>
              </a:rPr>
              <a:t>Gautam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Gambhir</a:t>
            </a:r>
            <a:r>
              <a:rPr lang="en-US" sz="1200" dirty="0" smtClean="0">
                <a:latin typeface="Times New Roman" pitchFamily="18" charset="0"/>
                <a:cs typeface="Times New Roman" pitchFamily="18" charset="0"/>
              </a:rPr>
              <a:t> (0) leg before in the very first over as the India discard was beaten for pace. Veteran left-arm spinner </a:t>
            </a:r>
            <a:r>
              <a:rPr lang="en-US" sz="1200" dirty="0" err="1" smtClean="0">
                <a:latin typeface="Times New Roman" pitchFamily="18" charset="0"/>
                <a:cs typeface="Times New Roman" pitchFamily="18" charset="0"/>
              </a:rPr>
              <a:t>Pragyan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Ojha</a:t>
            </a:r>
            <a:r>
              <a:rPr lang="en-US" sz="1200" dirty="0" smtClean="0">
                <a:latin typeface="Times New Roman" pitchFamily="18" charset="0"/>
                <a:cs typeface="Times New Roman" pitchFamily="18" charset="0"/>
              </a:rPr>
              <a:t> (1/28) then dismissed </a:t>
            </a:r>
            <a:r>
              <a:rPr lang="en-US" sz="1200" dirty="0" err="1" smtClean="0">
                <a:latin typeface="Times New Roman" pitchFamily="18" charset="0"/>
                <a:cs typeface="Times New Roman" pitchFamily="18" charset="0"/>
              </a:rPr>
              <a:t>Gambhir’s</a:t>
            </a:r>
            <a:r>
              <a:rPr lang="en-US" sz="1200" dirty="0" smtClean="0">
                <a:latin typeface="Times New Roman" pitchFamily="18" charset="0"/>
                <a:cs typeface="Times New Roman" pitchFamily="18" charset="0"/>
              </a:rPr>
              <a:t> deputy </a:t>
            </a:r>
            <a:r>
              <a:rPr lang="en-US" sz="1200" dirty="0" err="1" smtClean="0">
                <a:latin typeface="Times New Roman" pitchFamily="18" charset="0"/>
                <a:cs typeface="Times New Roman" pitchFamily="18" charset="0"/>
              </a:rPr>
              <a:t>Unmukt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Chand</a:t>
            </a:r>
            <a:r>
              <a:rPr lang="en-US" sz="1200" dirty="0" smtClean="0">
                <a:latin typeface="Times New Roman" pitchFamily="18" charset="0"/>
                <a:cs typeface="Times New Roman" pitchFamily="18" charset="0"/>
              </a:rPr>
              <a:t> (13) with a ball that kept low and caught him plumb in-front.</a:t>
            </a:r>
          </a:p>
        </p:txBody>
      </p:sp>
      <p:sp>
        <p:nvSpPr>
          <p:cNvPr id="14" name="TextBox 13"/>
          <p:cNvSpPr txBox="1"/>
          <p:nvPr/>
        </p:nvSpPr>
        <p:spPr>
          <a:xfrm>
            <a:off x="4572000" y="3733800"/>
            <a:ext cx="4343400" cy="2492990"/>
          </a:xfrm>
          <a:prstGeom prst="rect">
            <a:avLst/>
          </a:prstGeom>
          <a:noFill/>
        </p:spPr>
        <p:txBody>
          <a:bodyPr wrap="square" rtlCol="0">
            <a:spAutoFit/>
          </a:bodyPr>
          <a:lstStyle/>
          <a:p>
            <a:pPr algn="just"/>
            <a:r>
              <a:rPr lang="en-US" sz="1200" dirty="0" err="1" smtClean="0">
                <a:latin typeface="Times New Roman" pitchFamily="18" charset="0"/>
                <a:cs typeface="Times New Roman" pitchFamily="18" charset="0"/>
              </a:rPr>
              <a:t>Cristiano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Ronaldo</a:t>
            </a:r>
            <a:r>
              <a:rPr lang="en-US" sz="1200" dirty="0" smtClean="0">
                <a:latin typeface="Times New Roman" pitchFamily="18" charset="0"/>
                <a:cs typeface="Times New Roman" pitchFamily="18" charset="0"/>
              </a:rPr>
              <a:t> and </a:t>
            </a:r>
            <a:r>
              <a:rPr lang="en-US" sz="1200" dirty="0" err="1" smtClean="0">
                <a:latin typeface="Times New Roman" pitchFamily="18" charset="0"/>
                <a:cs typeface="Times New Roman" pitchFamily="18" charset="0"/>
              </a:rPr>
              <a:t>Zlatan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Ibrahimovic</a:t>
            </a:r>
            <a:r>
              <a:rPr lang="en-US" sz="1200" dirty="0" smtClean="0">
                <a:latin typeface="Times New Roman" pitchFamily="18" charset="0"/>
                <a:cs typeface="Times New Roman" pitchFamily="18" charset="0"/>
              </a:rPr>
              <a:t> struggled as Paris Saint-</a:t>
            </a:r>
            <a:r>
              <a:rPr lang="en-US" sz="1200" dirty="0" err="1" smtClean="0">
                <a:latin typeface="Times New Roman" pitchFamily="18" charset="0"/>
                <a:cs typeface="Times New Roman" pitchFamily="18" charset="0"/>
              </a:rPr>
              <a:t>Germain</a:t>
            </a:r>
            <a:r>
              <a:rPr lang="en-US" sz="1200" dirty="0" smtClean="0">
                <a:latin typeface="Times New Roman" pitchFamily="18" charset="0"/>
                <a:cs typeface="Times New Roman" pitchFamily="18" charset="0"/>
              </a:rPr>
              <a:t> and Real Madrid played to a lackluster 0-0 draw in the Champions League on Wednesday, while Manchester City found a way to earn a late 2-1 victory in a thrilling finish against </a:t>
            </a:r>
            <a:r>
              <a:rPr lang="en-US" sz="1200" dirty="0" err="1" smtClean="0">
                <a:latin typeface="Times New Roman" pitchFamily="18" charset="0"/>
                <a:cs typeface="Times New Roman" pitchFamily="18" charset="0"/>
              </a:rPr>
              <a:t>Sevilla</a:t>
            </a:r>
            <a:r>
              <a:rPr lang="en-US" sz="1200" dirty="0" smtClean="0">
                <a:latin typeface="Times New Roman" pitchFamily="18" charset="0"/>
                <a:cs typeface="Times New Roman" pitchFamily="18" charset="0"/>
              </a:rPr>
              <a:t>.</a:t>
            </a:r>
          </a:p>
          <a:p>
            <a:pPr algn="just"/>
            <a:r>
              <a:rPr lang="en-US" sz="1200" dirty="0" err="1" smtClean="0">
                <a:latin typeface="Times New Roman" pitchFamily="18" charset="0"/>
                <a:cs typeface="Times New Roman" pitchFamily="18" charset="0"/>
              </a:rPr>
              <a:t>Atletico</a:t>
            </a:r>
            <a:r>
              <a:rPr lang="en-US" sz="1200" dirty="0" smtClean="0">
                <a:latin typeface="Times New Roman" pitchFamily="18" charset="0"/>
                <a:cs typeface="Times New Roman" pitchFamily="18" charset="0"/>
              </a:rPr>
              <a:t> Madrid, Wolfsburg and </a:t>
            </a:r>
            <a:r>
              <a:rPr lang="en-US" sz="1200" dirty="0" err="1" smtClean="0">
                <a:latin typeface="Times New Roman" pitchFamily="18" charset="0"/>
                <a:cs typeface="Times New Roman" pitchFamily="18" charset="0"/>
              </a:rPr>
              <a:t>Galatasaray</a:t>
            </a:r>
            <a:r>
              <a:rPr lang="en-US" sz="1200" dirty="0" smtClean="0">
                <a:latin typeface="Times New Roman" pitchFamily="18" charset="0"/>
                <a:cs typeface="Times New Roman" pitchFamily="18" charset="0"/>
              </a:rPr>
              <a:t> all won, while Manchester United could not manage more than a 1-1 draw at CSKA Moscow and </a:t>
            </a:r>
            <a:r>
              <a:rPr lang="en-US" sz="1200" dirty="0" err="1" smtClean="0">
                <a:latin typeface="Times New Roman" pitchFamily="18" charset="0"/>
                <a:cs typeface="Times New Roman" pitchFamily="18" charset="0"/>
              </a:rPr>
              <a:t>Juventus</a:t>
            </a:r>
            <a:r>
              <a:rPr lang="en-US" sz="1200" dirty="0" smtClean="0">
                <a:latin typeface="Times New Roman" pitchFamily="18" charset="0"/>
                <a:cs typeface="Times New Roman" pitchFamily="18" charset="0"/>
              </a:rPr>
              <a:t> was held to a scoreless home draw with </a:t>
            </a:r>
            <a:r>
              <a:rPr lang="en-US" sz="1200" dirty="0" err="1" smtClean="0">
                <a:latin typeface="Times New Roman" pitchFamily="18" charset="0"/>
                <a:cs typeface="Times New Roman" pitchFamily="18" charset="0"/>
              </a:rPr>
              <a:t>Borussia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Moenchengladbach</a:t>
            </a:r>
            <a:r>
              <a:rPr lang="en-US" sz="1200" dirty="0" smtClean="0">
                <a:latin typeface="Times New Roman" pitchFamily="18" charset="0"/>
                <a:cs typeface="Times New Roman" pitchFamily="18" charset="0"/>
              </a:rPr>
              <a:t>.</a:t>
            </a:r>
          </a:p>
          <a:p>
            <a:pPr algn="just"/>
            <a:r>
              <a:rPr lang="en-US" sz="1200" dirty="0" smtClean="0">
                <a:latin typeface="Times New Roman" pitchFamily="18" charset="0"/>
                <a:cs typeface="Times New Roman" pitchFamily="18" charset="0"/>
              </a:rPr>
              <a:t>There was a lot of talk about </a:t>
            </a:r>
            <a:r>
              <a:rPr lang="en-US" sz="1200" dirty="0" err="1" smtClean="0">
                <a:latin typeface="Times New Roman" pitchFamily="18" charset="0"/>
                <a:cs typeface="Times New Roman" pitchFamily="18" charset="0"/>
              </a:rPr>
              <a:t>Ronaldo</a:t>
            </a:r>
            <a:r>
              <a:rPr lang="en-US" sz="1200" dirty="0" smtClean="0">
                <a:latin typeface="Times New Roman" pitchFamily="18" charset="0"/>
                <a:cs typeface="Times New Roman" pitchFamily="18" charset="0"/>
              </a:rPr>
              <a:t> and </a:t>
            </a:r>
            <a:r>
              <a:rPr lang="en-US" sz="1200" dirty="0" err="1" smtClean="0">
                <a:latin typeface="Times New Roman" pitchFamily="18" charset="0"/>
                <a:cs typeface="Times New Roman" pitchFamily="18" charset="0"/>
              </a:rPr>
              <a:t>Ibrahimovic</a:t>
            </a:r>
            <a:r>
              <a:rPr lang="en-US" sz="1200" dirty="0" smtClean="0">
                <a:latin typeface="Times New Roman" pitchFamily="18" charset="0"/>
                <a:cs typeface="Times New Roman" pitchFamily="18" charset="0"/>
              </a:rPr>
              <a:t> ahead of the high-profile match at the </a:t>
            </a:r>
            <a:r>
              <a:rPr lang="en-US" sz="1200" dirty="0" err="1" smtClean="0">
                <a:latin typeface="Times New Roman" pitchFamily="18" charset="0"/>
                <a:cs typeface="Times New Roman" pitchFamily="18" charset="0"/>
              </a:rPr>
              <a:t>Parc</a:t>
            </a:r>
            <a:r>
              <a:rPr lang="en-US" sz="1200" dirty="0" smtClean="0">
                <a:latin typeface="Times New Roman" pitchFamily="18" charset="0"/>
                <a:cs typeface="Times New Roman" pitchFamily="18" charset="0"/>
              </a:rPr>
              <a:t> des Princes, but neither player made an impact and the teams left with a point each to remain comfortably ahead in Group A.</a:t>
            </a:r>
          </a:p>
          <a:p>
            <a:pPr algn="just"/>
            <a:endParaRPr lang="en-US" sz="1200" dirty="0" smtClean="0">
              <a:latin typeface="Times New Roman" pitchFamily="18" charset="0"/>
              <a:cs typeface="Times New Roman" pitchFamily="18" charset="0"/>
            </a:endParaRPr>
          </a:p>
        </p:txBody>
      </p:sp>
      <p:sp>
        <p:nvSpPr>
          <p:cNvPr id="17" name="Rectangle 16"/>
          <p:cNvSpPr/>
          <p:nvPr/>
        </p:nvSpPr>
        <p:spPr>
          <a:xfrm>
            <a:off x="4419600" y="2895600"/>
            <a:ext cx="4648200" cy="646331"/>
          </a:xfrm>
          <a:prstGeom prst="rect">
            <a:avLst/>
          </a:prstGeom>
        </p:spPr>
        <p:txBody>
          <a:bodyPr wrap="square">
            <a:spAutoFit/>
          </a:bodyPr>
          <a:lstStyle/>
          <a:p>
            <a:r>
              <a:rPr lang="en-US" b="1" dirty="0" smtClean="0">
                <a:latin typeface="Arial Black" pitchFamily="34" charset="0"/>
              </a:rPr>
              <a:t>Real Madrid play out goalless draw, Manchester City register late win</a:t>
            </a:r>
            <a:endParaRPr lang="en-US" b="1" dirty="0">
              <a:latin typeface="Arial Black" pitchFamily="34" charset="0"/>
            </a:endParaRPr>
          </a:p>
        </p:txBody>
      </p:sp>
      <p:pic>
        <p:nvPicPr>
          <p:cNvPr id="2050" name="Picture 2" descr="C:\Users\Media Designs\Desktop\cristiano-ronaldo_reuters_m.jpg"/>
          <p:cNvPicPr>
            <a:picLocks noChangeAspect="1" noChangeArrowheads="1"/>
          </p:cNvPicPr>
          <p:nvPr/>
        </p:nvPicPr>
        <p:blipFill>
          <a:blip r:embed="rId2"/>
          <a:srcRect/>
          <a:stretch>
            <a:fillRect/>
          </a:stretch>
        </p:blipFill>
        <p:spPr bwMode="auto">
          <a:xfrm>
            <a:off x="4953000" y="914400"/>
            <a:ext cx="3429000" cy="1906308"/>
          </a:xfrm>
          <a:prstGeom prst="rect">
            <a:avLst/>
          </a:prstGeom>
          <a:noFill/>
        </p:spPr>
      </p:pic>
      <p:pic>
        <p:nvPicPr>
          <p:cNvPr id="2051" name="Picture 3" descr="C:\Users\Media Designs\Desktop\unmuktchandie-m.jpg"/>
          <p:cNvPicPr>
            <a:picLocks noChangeAspect="1" noChangeArrowheads="1"/>
          </p:cNvPicPr>
          <p:nvPr/>
        </p:nvPicPr>
        <p:blipFill>
          <a:blip r:embed="rId3"/>
          <a:srcRect/>
          <a:stretch>
            <a:fillRect/>
          </a:stretch>
        </p:blipFill>
        <p:spPr bwMode="auto">
          <a:xfrm>
            <a:off x="609600" y="3581400"/>
            <a:ext cx="3200726" cy="1779587"/>
          </a:xfrm>
          <a:prstGeom prst="rect">
            <a:avLst/>
          </a:prstGeom>
          <a:noFill/>
        </p:spPr>
      </p:pic>
      <p:cxnSp>
        <p:nvCxnSpPr>
          <p:cNvPr id="16" name="Straight Connector 15"/>
          <p:cNvCxnSpPr/>
          <p:nvPr/>
        </p:nvCxnSpPr>
        <p:spPr>
          <a:xfrm rot="5400000">
            <a:off x="1829991" y="3581003"/>
            <a:ext cx="48760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32004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ENTERTAINMENT</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304800" y="762000"/>
            <a:ext cx="8610600" cy="369332"/>
          </a:xfrm>
          <a:prstGeom prst="rect">
            <a:avLst/>
          </a:prstGeom>
        </p:spPr>
        <p:txBody>
          <a:bodyPr wrap="square">
            <a:spAutoFit/>
          </a:bodyPr>
          <a:lstStyle/>
          <a:p>
            <a:r>
              <a:rPr lang="en-US" dirty="0" smtClean="0">
                <a:latin typeface="Arial Black" pitchFamily="34" charset="0"/>
              </a:rPr>
              <a:t>Harry Potter coming back, this time on stage in new play</a:t>
            </a:r>
          </a:p>
        </p:txBody>
      </p:sp>
      <p:sp>
        <p:nvSpPr>
          <p:cNvPr id="22" name="TextBox 21"/>
          <p:cNvSpPr txBox="1"/>
          <p:nvPr/>
        </p:nvSpPr>
        <p:spPr>
          <a:xfrm>
            <a:off x="381000" y="1295400"/>
            <a:ext cx="4876800" cy="2308324"/>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'Harry Potter and the Cursed Child', a two-part stage play, will be a sequel to the original series and is set 19 years after the end of 'Harry Potter and the Deathly Hallows'. </a:t>
            </a:r>
          </a:p>
          <a:p>
            <a:pPr algn="just"/>
            <a:r>
              <a:rPr lang="en-US" sz="1200" dirty="0" smtClean="0">
                <a:latin typeface="Times New Roman" pitchFamily="18" charset="0"/>
                <a:cs typeface="Times New Roman" pitchFamily="18" charset="0"/>
              </a:rPr>
              <a:t>The theatrical event is billed as the eighth part of the series. It is based on a new story by J.K. Rowling, local media reported. </a:t>
            </a:r>
          </a:p>
          <a:p>
            <a:pPr algn="just"/>
            <a:r>
              <a:rPr lang="en-US" sz="1200" dirty="0" smtClean="0">
                <a:latin typeface="Times New Roman" pitchFamily="18" charset="0"/>
                <a:cs typeface="Times New Roman" pitchFamily="18" charset="0"/>
              </a:rPr>
              <a:t>The synopsis read: “It was always difficult being Harry Potter and it isn’t much easier now that he is an overworked employee of the Ministry of Magic, a husband and father of three school-age children. While Harry grapples with a past that refuses to stay where it belongs, his youngest son </a:t>
            </a:r>
            <a:r>
              <a:rPr lang="en-US" sz="1200" dirty="0" err="1" smtClean="0">
                <a:latin typeface="Times New Roman" pitchFamily="18" charset="0"/>
                <a:cs typeface="Times New Roman" pitchFamily="18" charset="0"/>
              </a:rPr>
              <a:t>Albus</a:t>
            </a:r>
            <a:r>
              <a:rPr lang="en-US" sz="1200" dirty="0" smtClean="0">
                <a:latin typeface="Times New Roman" pitchFamily="18" charset="0"/>
                <a:cs typeface="Times New Roman" pitchFamily="18" charset="0"/>
              </a:rPr>
              <a:t> must struggle with the weight of a family legacy he never wanted. As past and present fuse ominously, both father and son learn the uncomfortable truth: sometimes, darkness comes from unexpected places.” </a:t>
            </a:r>
            <a:endParaRPr lang="en-US" sz="1200" dirty="0">
              <a:latin typeface="Times New Roman" pitchFamily="18" charset="0"/>
              <a:cs typeface="Times New Roman" pitchFamily="18" charset="0"/>
            </a:endParaRPr>
          </a:p>
        </p:txBody>
      </p:sp>
      <p:sp>
        <p:nvSpPr>
          <p:cNvPr id="14" name="TextBox 13"/>
          <p:cNvSpPr txBox="1"/>
          <p:nvPr/>
        </p:nvSpPr>
        <p:spPr>
          <a:xfrm>
            <a:off x="3733800" y="4267200"/>
            <a:ext cx="5257800" cy="2308324"/>
          </a:xfrm>
          <a:prstGeom prst="rect">
            <a:avLst/>
          </a:prstGeom>
          <a:noFill/>
        </p:spPr>
        <p:txBody>
          <a:bodyPr wrap="square" rtlCol="0">
            <a:spAutoFit/>
          </a:bodyPr>
          <a:lstStyle/>
          <a:p>
            <a:pPr algn="just"/>
            <a:r>
              <a:rPr lang="en-US" sz="1200" dirty="0" err="1" smtClean="0">
                <a:latin typeface="Times New Roman" pitchFamily="18" charset="0"/>
                <a:cs typeface="Times New Roman" pitchFamily="18" charset="0"/>
              </a:rPr>
              <a:t>Shaandaar</a:t>
            </a:r>
            <a:r>
              <a:rPr lang="en-US" sz="1200" dirty="0" smtClean="0">
                <a:latin typeface="Times New Roman" pitchFamily="18" charset="0"/>
                <a:cs typeface="Times New Roman" pitchFamily="18" charset="0"/>
              </a:rPr>
              <a:t>, you could say, is about two marriages. The first one is between two families, the </a:t>
            </a:r>
            <a:r>
              <a:rPr lang="en-US" sz="1200" dirty="0" err="1" smtClean="0">
                <a:latin typeface="Times New Roman" pitchFamily="18" charset="0"/>
                <a:cs typeface="Times New Roman" pitchFamily="18" charset="0"/>
              </a:rPr>
              <a:t>Aroras</a:t>
            </a:r>
            <a:r>
              <a:rPr lang="en-US" sz="1200" dirty="0" smtClean="0">
                <a:latin typeface="Times New Roman" pitchFamily="18" charset="0"/>
                <a:cs typeface="Times New Roman" pitchFamily="18" charset="0"/>
              </a:rPr>
              <a:t> and the </a:t>
            </a:r>
            <a:r>
              <a:rPr lang="en-US" sz="1200" dirty="0" err="1" smtClean="0">
                <a:latin typeface="Times New Roman" pitchFamily="18" charset="0"/>
                <a:cs typeface="Times New Roman" pitchFamily="18" charset="0"/>
              </a:rPr>
              <a:t>Fundwanis</a:t>
            </a:r>
            <a:r>
              <a:rPr lang="en-US" sz="1200" dirty="0" smtClean="0">
                <a:latin typeface="Times New Roman" pitchFamily="18" charset="0"/>
                <a:cs typeface="Times New Roman" pitchFamily="18" charset="0"/>
              </a:rPr>
              <a:t>, who come together for the wedding of </a:t>
            </a:r>
            <a:r>
              <a:rPr lang="en-US" sz="1200" dirty="0" err="1" smtClean="0">
                <a:latin typeface="Times New Roman" pitchFamily="18" charset="0"/>
                <a:cs typeface="Times New Roman" pitchFamily="18" charset="0"/>
              </a:rPr>
              <a:t>Esha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Arora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Sanah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Kapoor</a:t>
            </a:r>
            <a:r>
              <a:rPr lang="en-US" sz="1200" dirty="0" smtClean="0">
                <a:latin typeface="Times New Roman" pitchFamily="18" charset="0"/>
                <a:cs typeface="Times New Roman" pitchFamily="18" charset="0"/>
              </a:rPr>
              <a:t>) and Robin </a:t>
            </a:r>
            <a:r>
              <a:rPr lang="en-US" sz="1200" dirty="0" err="1" smtClean="0">
                <a:latin typeface="Times New Roman" pitchFamily="18" charset="0"/>
                <a:cs typeface="Times New Roman" pitchFamily="18" charset="0"/>
              </a:rPr>
              <a:t>Fundwani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Vikas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Verma</a:t>
            </a:r>
            <a:r>
              <a:rPr lang="en-US" sz="1200" dirty="0" smtClean="0">
                <a:latin typeface="Times New Roman" pitchFamily="18" charset="0"/>
                <a:cs typeface="Times New Roman" pitchFamily="18" charset="0"/>
              </a:rPr>
              <a:t>). The second one is the marriage of two worlds of Hindi cinema — Karan </a:t>
            </a:r>
            <a:r>
              <a:rPr lang="en-US" sz="1200" dirty="0" err="1" smtClean="0">
                <a:latin typeface="Times New Roman" pitchFamily="18" charset="0"/>
                <a:cs typeface="Times New Roman" pitchFamily="18" charset="0"/>
              </a:rPr>
              <a:t>Johar’s</a:t>
            </a:r>
            <a:r>
              <a:rPr lang="en-US" sz="1200" dirty="0" smtClean="0">
                <a:latin typeface="Times New Roman" pitchFamily="18" charset="0"/>
                <a:cs typeface="Times New Roman" pitchFamily="18" charset="0"/>
              </a:rPr>
              <a:t> Dharma Productions and </a:t>
            </a:r>
            <a:r>
              <a:rPr lang="en-US" sz="1200" dirty="0" err="1" smtClean="0">
                <a:latin typeface="Times New Roman" pitchFamily="18" charset="0"/>
                <a:cs typeface="Times New Roman" pitchFamily="18" charset="0"/>
              </a:rPr>
              <a:t>Anurag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Kashyap’s</a:t>
            </a:r>
            <a:r>
              <a:rPr lang="en-US" sz="1200" dirty="0" smtClean="0">
                <a:latin typeface="Times New Roman" pitchFamily="18" charset="0"/>
                <a:cs typeface="Times New Roman" pitchFamily="18" charset="0"/>
              </a:rPr>
              <a:t> Phantom Films. While we expect the </a:t>
            </a:r>
            <a:r>
              <a:rPr lang="en-US" sz="1200" dirty="0" err="1" smtClean="0">
                <a:latin typeface="Times New Roman" pitchFamily="18" charset="0"/>
                <a:cs typeface="Times New Roman" pitchFamily="18" charset="0"/>
              </a:rPr>
              <a:t>Johars</a:t>
            </a:r>
            <a:r>
              <a:rPr lang="en-US" sz="1200" dirty="0" smtClean="0">
                <a:latin typeface="Times New Roman" pitchFamily="18" charset="0"/>
                <a:cs typeface="Times New Roman" pitchFamily="18" charset="0"/>
              </a:rPr>
              <a:t> to bring in the glamour, we leave the grit and the depth to the </a:t>
            </a:r>
            <a:r>
              <a:rPr lang="en-US" sz="1200" dirty="0" err="1" smtClean="0">
                <a:latin typeface="Times New Roman" pitchFamily="18" charset="0"/>
                <a:cs typeface="Times New Roman" pitchFamily="18" charset="0"/>
              </a:rPr>
              <a:t>Kashyaps</a:t>
            </a:r>
            <a:r>
              <a:rPr lang="en-US" sz="1200" dirty="0" smtClean="0">
                <a:latin typeface="Times New Roman" pitchFamily="18" charset="0"/>
                <a:cs typeface="Times New Roman" pitchFamily="18" charset="0"/>
              </a:rPr>
              <a:t> (also the </a:t>
            </a:r>
            <a:r>
              <a:rPr lang="en-US" sz="1200" dirty="0" err="1" smtClean="0">
                <a:latin typeface="Times New Roman" pitchFamily="18" charset="0"/>
                <a:cs typeface="Times New Roman" pitchFamily="18" charset="0"/>
              </a:rPr>
              <a:t>Motwanes</a:t>
            </a:r>
            <a:r>
              <a:rPr lang="en-US" sz="1200" dirty="0" smtClean="0">
                <a:latin typeface="Times New Roman" pitchFamily="18" charset="0"/>
                <a:cs typeface="Times New Roman" pitchFamily="18" charset="0"/>
              </a:rPr>
              <a:t> and the </a:t>
            </a:r>
            <a:r>
              <a:rPr lang="en-US" sz="1200" dirty="0" err="1" smtClean="0">
                <a:latin typeface="Times New Roman" pitchFamily="18" charset="0"/>
                <a:cs typeface="Times New Roman" pitchFamily="18" charset="0"/>
              </a:rPr>
              <a:t>Bahls</a:t>
            </a:r>
            <a:r>
              <a:rPr lang="en-US" sz="1200" dirty="0" smtClean="0">
                <a:latin typeface="Times New Roman" pitchFamily="18" charset="0"/>
                <a:cs typeface="Times New Roman" pitchFamily="18" charset="0"/>
              </a:rPr>
              <a:t>) who we also trust with keeping the proceedings grounded. On paper, this appears to be a match made in heaven. Who wouldn’t want to see great production value in a realistically told family tale about finding comfort in being yourself? But like the Indian cricket team’s batting line-up, it’s good on paper but needn’t necessarily translate to victory. In fact, here, like the marriage between </a:t>
            </a:r>
            <a:r>
              <a:rPr lang="en-US" sz="1200" dirty="0" err="1" smtClean="0">
                <a:latin typeface="Times New Roman" pitchFamily="18" charset="0"/>
                <a:cs typeface="Times New Roman" pitchFamily="18" charset="0"/>
              </a:rPr>
              <a:t>Esha</a:t>
            </a:r>
            <a:r>
              <a:rPr lang="en-US" sz="1200" dirty="0" smtClean="0">
                <a:latin typeface="Times New Roman" pitchFamily="18" charset="0"/>
                <a:cs typeface="Times New Roman" pitchFamily="18" charset="0"/>
              </a:rPr>
              <a:t> and Robin, it seems doomed right from the start. </a:t>
            </a:r>
          </a:p>
        </p:txBody>
      </p:sp>
      <p:sp>
        <p:nvSpPr>
          <p:cNvPr id="17" name="Rectangle 16"/>
          <p:cNvSpPr/>
          <p:nvPr/>
        </p:nvSpPr>
        <p:spPr>
          <a:xfrm>
            <a:off x="3352800" y="3733800"/>
            <a:ext cx="6400800" cy="369332"/>
          </a:xfrm>
          <a:prstGeom prst="rect">
            <a:avLst/>
          </a:prstGeom>
        </p:spPr>
        <p:txBody>
          <a:bodyPr wrap="square">
            <a:spAutoFit/>
          </a:bodyPr>
          <a:lstStyle/>
          <a:p>
            <a:r>
              <a:rPr lang="en-US" b="1" dirty="0" err="1" smtClean="0">
                <a:latin typeface="Arial Black" pitchFamily="34" charset="0"/>
              </a:rPr>
              <a:t>Shaandaar</a:t>
            </a:r>
            <a:r>
              <a:rPr lang="en-US" b="1" dirty="0" smtClean="0">
                <a:latin typeface="Arial Black" pitchFamily="34" charset="0"/>
              </a:rPr>
              <a:t>: Beautiful to behold, but Shallow</a:t>
            </a:r>
          </a:p>
        </p:txBody>
      </p:sp>
      <p:pic>
        <p:nvPicPr>
          <p:cNvPr id="3074" name="Picture 2" descr="C:\Users\Media Designs\Desktop\pics\CR8Y2oUWIAAvZYU_2595611f.jpg"/>
          <p:cNvPicPr>
            <a:picLocks noChangeAspect="1" noChangeArrowheads="1"/>
          </p:cNvPicPr>
          <p:nvPr/>
        </p:nvPicPr>
        <p:blipFill>
          <a:blip r:embed="rId2"/>
          <a:srcRect/>
          <a:stretch>
            <a:fillRect/>
          </a:stretch>
        </p:blipFill>
        <p:spPr bwMode="auto">
          <a:xfrm>
            <a:off x="5410200" y="1447800"/>
            <a:ext cx="3309520" cy="1828800"/>
          </a:xfrm>
          <a:prstGeom prst="rect">
            <a:avLst/>
          </a:prstGeom>
          <a:noFill/>
        </p:spPr>
      </p:pic>
      <p:pic>
        <p:nvPicPr>
          <p:cNvPr id="3075" name="Picture 3" descr="C:\Users\Media Designs\Desktop\pics\shaandar_jpg_2594750f.jpg"/>
          <p:cNvPicPr>
            <a:picLocks noChangeAspect="1" noChangeArrowheads="1"/>
          </p:cNvPicPr>
          <p:nvPr/>
        </p:nvPicPr>
        <p:blipFill>
          <a:blip r:embed="rId3"/>
          <a:srcRect/>
          <a:stretch>
            <a:fillRect/>
          </a:stretch>
        </p:blipFill>
        <p:spPr bwMode="auto">
          <a:xfrm>
            <a:off x="431587" y="4191000"/>
            <a:ext cx="3156216" cy="2362200"/>
          </a:xfrm>
          <a:prstGeom prst="rect">
            <a:avLst/>
          </a:prstGeom>
          <a:noFill/>
        </p:spPr>
      </p:pic>
      <p:cxnSp>
        <p:nvCxnSpPr>
          <p:cNvPr id="20" name="Straight Connector 19"/>
          <p:cNvCxnSpPr/>
          <p:nvPr/>
        </p:nvCxnSpPr>
        <p:spPr>
          <a:xfrm rot="5400000">
            <a:off x="4001294" y="24003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475706" y="5371306"/>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32004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NEWS IN PICS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pic>
        <p:nvPicPr>
          <p:cNvPr id="4098" name="Picture 2" descr="C:\Users\Media Designs\Desktop\pics\pti10_23_2015_000200b_kuma.jpg"/>
          <p:cNvPicPr>
            <a:picLocks noChangeAspect="1" noChangeArrowheads="1"/>
          </p:cNvPicPr>
          <p:nvPr/>
        </p:nvPicPr>
        <p:blipFill>
          <a:blip r:embed="rId2"/>
          <a:srcRect t="12594" r="12195" b="27805"/>
          <a:stretch>
            <a:fillRect/>
          </a:stretch>
        </p:blipFill>
        <p:spPr bwMode="auto">
          <a:xfrm>
            <a:off x="152400" y="762000"/>
            <a:ext cx="3771899" cy="1600199"/>
          </a:xfrm>
          <a:prstGeom prst="rect">
            <a:avLst/>
          </a:prstGeom>
          <a:noFill/>
        </p:spPr>
      </p:pic>
      <p:pic>
        <p:nvPicPr>
          <p:cNvPr id="4100" name="Picture 4" descr="C:\Users\Media Designs\Desktop\pics\BSF_2595624f.jpg"/>
          <p:cNvPicPr>
            <a:picLocks noChangeAspect="1" noChangeArrowheads="1"/>
          </p:cNvPicPr>
          <p:nvPr/>
        </p:nvPicPr>
        <p:blipFill>
          <a:blip r:embed="rId3"/>
          <a:srcRect t="4545"/>
          <a:stretch>
            <a:fillRect/>
          </a:stretch>
        </p:blipFill>
        <p:spPr bwMode="auto">
          <a:xfrm>
            <a:off x="3962400" y="762000"/>
            <a:ext cx="2235200" cy="1600200"/>
          </a:xfrm>
          <a:prstGeom prst="rect">
            <a:avLst/>
          </a:prstGeom>
          <a:noFill/>
        </p:spPr>
      </p:pic>
      <p:pic>
        <p:nvPicPr>
          <p:cNvPr id="4101" name="Picture 5" descr="C:\Users\Media Designs\Desktop\pics\s4.reutersmedia.net.jpg"/>
          <p:cNvPicPr>
            <a:picLocks noChangeAspect="1" noChangeArrowheads="1"/>
          </p:cNvPicPr>
          <p:nvPr/>
        </p:nvPicPr>
        <p:blipFill>
          <a:blip r:embed="rId4"/>
          <a:srcRect r="20000"/>
          <a:stretch>
            <a:fillRect/>
          </a:stretch>
        </p:blipFill>
        <p:spPr bwMode="auto">
          <a:xfrm>
            <a:off x="3429000" y="2438400"/>
            <a:ext cx="2971800" cy="2514600"/>
          </a:xfrm>
          <a:prstGeom prst="rect">
            <a:avLst/>
          </a:prstGeom>
          <a:noFill/>
        </p:spPr>
      </p:pic>
      <p:pic>
        <p:nvPicPr>
          <p:cNvPr id="4102" name="Picture 6" descr="C:\Users\Media Designs\Desktop\pics\sassdsdd.jpg"/>
          <p:cNvPicPr>
            <a:picLocks noChangeAspect="1" noChangeArrowheads="1"/>
          </p:cNvPicPr>
          <p:nvPr/>
        </p:nvPicPr>
        <p:blipFill>
          <a:blip r:embed="rId5"/>
          <a:srcRect r="16934"/>
          <a:stretch>
            <a:fillRect/>
          </a:stretch>
        </p:blipFill>
        <p:spPr bwMode="auto">
          <a:xfrm>
            <a:off x="152400" y="2438400"/>
            <a:ext cx="3200400" cy="2514600"/>
          </a:xfrm>
          <a:prstGeom prst="rect">
            <a:avLst/>
          </a:prstGeom>
          <a:noFill/>
        </p:spPr>
      </p:pic>
      <p:pic>
        <p:nvPicPr>
          <p:cNvPr id="4103" name="Picture 7" descr="C:\Users\Media Designs\Desktop\pics\s2.reutersmedia.net.jpg"/>
          <p:cNvPicPr>
            <a:picLocks noChangeAspect="1" noChangeArrowheads="1"/>
          </p:cNvPicPr>
          <p:nvPr/>
        </p:nvPicPr>
        <p:blipFill>
          <a:blip r:embed="rId6"/>
          <a:srcRect l="33913"/>
          <a:stretch>
            <a:fillRect/>
          </a:stretch>
        </p:blipFill>
        <p:spPr bwMode="auto">
          <a:xfrm>
            <a:off x="6477000" y="2438400"/>
            <a:ext cx="2514600" cy="2514600"/>
          </a:xfrm>
          <a:prstGeom prst="rect">
            <a:avLst/>
          </a:prstGeom>
          <a:noFill/>
        </p:spPr>
      </p:pic>
      <p:pic>
        <p:nvPicPr>
          <p:cNvPr id="4104" name="Picture 8" descr="C:\Users\Media Designs\Desktop\pics\fff.jpg"/>
          <p:cNvPicPr>
            <a:picLocks noChangeAspect="1" noChangeArrowheads="1"/>
          </p:cNvPicPr>
          <p:nvPr/>
        </p:nvPicPr>
        <p:blipFill>
          <a:blip r:embed="rId7"/>
          <a:srcRect l="2564" t="7192" r="5128" b="17300"/>
          <a:stretch>
            <a:fillRect/>
          </a:stretch>
        </p:blipFill>
        <p:spPr bwMode="auto">
          <a:xfrm>
            <a:off x="6248400" y="762000"/>
            <a:ext cx="2743200" cy="1600200"/>
          </a:xfrm>
          <a:prstGeom prst="rect">
            <a:avLst/>
          </a:prstGeom>
          <a:noFill/>
        </p:spPr>
      </p:pic>
      <p:pic>
        <p:nvPicPr>
          <p:cNvPr id="4105" name="Picture 9" descr="C:\Users\Media Designs\Desktop\pics\dssdaasasfa.jpg"/>
          <p:cNvPicPr>
            <a:picLocks noChangeAspect="1" noChangeArrowheads="1"/>
          </p:cNvPicPr>
          <p:nvPr/>
        </p:nvPicPr>
        <p:blipFill>
          <a:blip r:embed="rId8"/>
          <a:srcRect t="19601" b="34456"/>
          <a:stretch>
            <a:fillRect/>
          </a:stretch>
        </p:blipFill>
        <p:spPr bwMode="auto">
          <a:xfrm>
            <a:off x="152400" y="5029200"/>
            <a:ext cx="5638799" cy="1828800"/>
          </a:xfrm>
          <a:prstGeom prst="rect">
            <a:avLst/>
          </a:prstGeom>
          <a:noFill/>
        </p:spPr>
      </p:pic>
      <p:pic>
        <p:nvPicPr>
          <p:cNvPr id="4106" name="Picture 10" descr="C:\Users\Media Designs\Desktop\pics\dsfdsd.jpg"/>
          <p:cNvPicPr>
            <a:picLocks noChangeAspect="1" noChangeArrowheads="1"/>
          </p:cNvPicPr>
          <p:nvPr/>
        </p:nvPicPr>
        <p:blipFill>
          <a:blip r:embed="rId9"/>
          <a:srcRect l="6819" t="12870"/>
          <a:stretch>
            <a:fillRect/>
          </a:stretch>
        </p:blipFill>
        <p:spPr bwMode="auto">
          <a:xfrm>
            <a:off x="5867400" y="5029200"/>
            <a:ext cx="3124200" cy="1828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NATIONAL</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28" name="Rectangle 23"/>
          <p:cNvSpPr>
            <a:spLocks noChangeArrowheads="1"/>
          </p:cNvSpPr>
          <p:nvPr/>
        </p:nvSpPr>
        <p:spPr bwMode="auto">
          <a:xfrm>
            <a:off x="228600" y="4570274"/>
            <a:ext cx="4495800" cy="1938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000" b="1" dirty="0" smtClean="0">
                <a:latin typeface="Times New Roman" pitchFamily="18" charset="0"/>
                <a:cs typeface="Times New Roman" pitchFamily="18" charset="0"/>
              </a:rPr>
              <a:t>SACHIN SHUKLA, </a:t>
            </a:r>
            <a:r>
              <a:rPr lang="en-US" sz="1000" dirty="0" smtClean="0">
                <a:latin typeface="Times New Roman" pitchFamily="18" charset="0"/>
                <a:cs typeface="Times New Roman" pitchFamily="18" charset="0"/>
              </a:rPr>
              <a:t>NEW DELHI</a:t>
            </a:r>
            <a:r>
              <a:rPr lang="en-US" sz="1200" dirty="0" smtClean="0">
                <a:latin typeface="Times New Roman" pitchFamily="18" charset="0"/>
                <a:cs typeface="Times New Roman" pitchFamily="18" charset="0"/>
              </a:rPr>
              <a:t>: The Supreme Court on Thursday sought responses from the Centre, Delhi government and Central Pollution Control Board (CPCB) on three toddlers' petition seeking ban on bursting of crackers this </a:t>
            </a:r>
            <a:r>
              <a:rPr lang="en-US" sz="1200" dirty="0" err="1" smtClean="0">
                <a:latin typeface="Times New Roman" pitchFamily="18" charset="0"/>
                <a:cs typeface="Times New Roman" pitchFamily="18" charset="0"/>
              </a:rPr>
              <a:t>Diwali</a:t>
            </a:r>
            <a:r>
              <a:rPr lang="en-US" sz="1200" dirty="0" smtClean="0">
                <a:latin typeface="Times New Roman" pitchFamily="18" charset="0"/>
                <a:cs typeface="Times New Roman" pitchFamily="18" charset="0"/>
              </a:rPr>
              <a:t>, saying its fumes would turn the Capital's already critically polluted air poisonous. A bench of Chief Justice H L </a:t>
            </a:r>
            <a:r>
              <a:rPr lang="en-US" sz="1200" dirty="0" err="1" smtClean="0">
                <a:latin typeface="Times New Roman" pitchFamily="18" charset="0"/>
                <a:cs typeface="Times New Roman" pitchFamily="18" charset="0"/>
              </a:rPr>
              <a:t>Dattu</a:t>
            </a:r>
            <a:r>
              <a:rPr lang="en-US" sz="1200" dirty="0" smtClean="0">
                <a:latin typeface="Times New Roman" pitchFamily="18" charset="0"/>
                <a:cs typeface="Times New Roman" pitchFamily="18" charset="0"/>
              </a:rPr>
              <a:t> and Justices </a:t>
            </a:r>
            <a:r>
              <a:rPr lang="en-US" sz="1200" dirty="0" err="1" smtClean="0">
                <a:latin typeface="Times New Roman" pitchFamily="18" charset="0"/>
                <a:cs typeface="Times New Roman" pitchFamily="18" charset="0"/>
              </a:rPr>
              <a:t>Arun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Mishra</a:t>
            </a:r>
            <a:r>
              <a:rPr lang="en-US" sz="1200" dirty="0" smtClean="0">
                <a:latin typeface="Times New Roman" pitchFamily="18" charset="0"/>
                <a:cs typeface="Times New Roman" pitchFamily="18" charset="0"/>
              </a:rPr>
              <a:t> and </a:t>
            </a:r>
            <a:r>
              <a:rPr lang="en-US" sz="1200" dirty="0" err="1" smtClean="0">
                <a:latin typeface="Times New Roman" pitchFamily="18" charset="0"/>
                <a:cs typeface="Times New Roman" pitchFamily="18" charset="0"/>
              </a:rPr>
              <a:t>Adarsh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Goel</a:t>
            </a:r>
            <a:r>
              <a:rPr lang="en-US" sz="1200" dirty="0" smtClean="0">
                <a:latin typeface="Times New Roman" pitchFamily="18" charset="0"/>
                <a:cs typeface="Times New Roman" pitchFamily="18" charset="0"/>
              </a:rPr>
              <a:t> sought responses from the governments and CPCB in a week but brushed aside repeated pleas from senior advocates </a:t>
            </a:r>
            <a:r>
              <a:rPr lang="en-US" sz="1200" dirty="0" err="1" smtClean="0">
                <a:latin typeface="Times New Roman" pitchFamily="18" charset="0"/>
                <a:cs typeface="Times New Roman" pitchFamily="18" charset="0"/>
              </a:rPr>
              <a:t>Kapil</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Sibal</a:t>
            </a:r>
            <a:r>
              <a:rPr lang="en-US" sz="1200" dirty="0" smtClean="0">
                <a:latin typeface="Times New Roman" pitchFamily="18" charset="0"/>
                <a:cs typeface="Times New Roman" pitchFamily="18" charset="0"/>
              </a:rPr>
              <a:t>, A M </a:t>
            </a:r>
            <a:r>
              <a:rPr lang="en-US" sz="1200" dirty="0" err="1" smtClean="0">
                <a:latin typeface="Times New Roman" pitchFamily="18" charset="0"/>
                <a:cs typeface="Times New Roman" pitchFamily="18" charset="0"/>
              </a:rPr>
              <a:t>Singhvi</a:t>
            </a:r>
            <a:r>
              <a:rPr lang="en-US" sz="1200" dirty="0" smtClean="0">
                <a:latin typeface="Times New Roman" pitchFamily="18" charset="0"/>
                <a:cs typeface="Times New Roman" pitchFamily="18" charset="0"/>
              </a:rPr>
              <a:t> and K </a:t>
            </a:r>
            <a:r>
              <a:rPr lang="en-US" sz="1200" dirty="0" err="1" smtClean="0">
                <a:latin typeface="Times New Roman" pitchFamily="18" charset="0"/>
                <a:cs typeface="Times New Roman" pitchFamily="18" charset="0"/>
              </a:rPr>
              <a:t>K</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Venugopal</a:t>
            </a:r>
            <a:r>
              <a:rPr lang="en-US" sz="1200" dirty="0" smtClean="0">
                <a:latin typeface="Times New Roman" pitchFamily="18" charset="0"/>
                <a:cs typeface="Times New Roman" pitchFamily="18" charset="0"/>
              </a:rPr>
              <a:t> for an interim stay on bursting of crackers.</a:t>
            </a:r>
            <a:endParaRPr lang="en-US" altLang="en-US" sz="1200" dirty="0">
              <a:solidFill>
                <a:srgbClr val="4C4C4C"/>
              </a:solidFill>
              <a:latin typeface="Times New Roman" pitchFamily="18" charset="0"/>
              <a:cs typeface="Times New Roman" pitchFamily="18" charset="0"/>
            </a:endParaRPr>
          </a:p>
        </p:txBody>
      </p:sp>
      <p:pic>
        <p:nvPicPr>
          <p:cNvPr id="34" name="Picture 2" descr="C:\Users\Media Designs\Desktop\insert-picture-here.jpg"/>
          <p:cNvPicPr>
            <a:picLocks noChangeAspect="1" noChangeArrowheads="1"/>
          </p:cNvPicPr>
          <p:nvPr/>
        </p:nvPicPr>
        <p:blipFill>
          <a:blip r:embed="rId2"/>
          <a:srcRect/>
          <a:stretch>
            <a:fillRect/>
          </a:stretch>
        </p:blipFill>
        <p:spPr bwMode="auto">
          <a:xfrm>
            <a:off x="914400" y="1791822"/>
            <a:ext cx="2895600" cy="2475378"/>
          </a:xfrm>
          <a:prstGeom prst="rect">
            <a:avLst/>
          </a:prstGeom>
          <a:noFill/>
        </p:spPr>
      </p:pic>
      <p:sp>
        <p:nvSpPr>
          <p:cNvPr id="36" name="Text Box 11"/>
          <p:cNvSpPr txBox="1">
            <a:spLocks noChangeArrowheads="1"/>
          </p:cNvSpPr>
          <p:nvPr/>
        </p:nvSpPr>
        <p:spPr>
          <a:xfrm>
            <a:off x="304800" y="609600"/>
            <a:ext cx="4419600" cy="1066800"/>
          </a:xfrm>
          <a:prstGeom prst="rect">
            <a:avLst/>
          </a:prstGeom>
          <a:noFill/>
        </p:spPr>
        <p:txBody>
          <a:bodyPr vert="horz" lIns="91440" tIns="45720" rIns="91440" bIns="45720" rtlCol="0" anchor="ctr">
            <a:normAutofit/>
          </a:bodyPr>
          <a:lstStyle/>
          <a:p>
            <a:r>
              <a:rPr lang="en-US" dirty="0" smtClean="0">
                <a:latin typeface="Arial" pitchFamily="34" charset="0"/>
                <a:cs typeface="Arial" pitchFamily="34" charset="0"/>
              </a:rPr>
              <a:t>SC seeks response from Centre and Delhi on toddlers’ plea to ban crackers</a:t>
            </a:r>
            <a:endParaRPr lang="en-US" dirty="0">
              <a:latin typeface="Arial" pitchFamily="34" charset="0"/>
              <a:cs typeface="Arial" pitchFamily="34" charset="0"/>
            </a:endParaRPr>
          </a:p>
        </p:txBody>
      </p:sp>
      <p:cxnSp>
        <p:nvCxnSpPr>
          <p:cNvPr id="47" name="Straight Connector 46"/>
          <p:cNvCxnSpPr/>
          <p:nvPr/>
        </p:nvCxnSpPr>
        <p:spPr>
          <a:xfrm rot="5400000">
            <a:off x="1905000" y="3733800"/>
            <a:ext cx="579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cxnSp>
        <p:nvCxnSpPr>
          <p:cNvPr id="54" name="Straight Connector 53"/>
          <p:cNvCxnSpPr/>
          <p:nvPr/>
        </p:nvCxnSpPr>
        <p:spPr>
          <a:xfrm>
            <a:off x="4876800" y="3808412"/>
            <a:ext cx="403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20"/>
          <p:cNvSpPr txBox="1">
            <a:spLocks noChangeArrowheads="1"/>
          </p:cNvSpPr>
          <p:nvPr/>
        </p:nvSpPr>
        <p:spPr>
          <a:xfrm>
            <a:off x="4800600" y="685800"/>
            <a:ext cx="4191000" cy="1447800"/>
          </a:xfrm>
          <a:prstGeom prst="rect">
            <a:avLst/>
          </a:prstGeom>
          <a:noFill/>
        </p:spPr>
        <p:txBody>
          <a:bodyPr vert="horz" lIns="91440" tIns="45720" rIns="91440" bIns="45720" rtlCol="0">
            <a:normAutofit/>
          </a:bodyPr>
          <a:lstStyle/>
          <a:p>
            <a:r>
              <a:rPr lang="en-US" dirty="0" err="1" smtClean="0">
                <a:latin typeface="Arial" pitchFamily="34" charset="0"/>
                <a:cs typeface="Arial" pitchFamily="34" charset="0"/>
              </a:rPr>
              <a:t>Manohar</a:t>
            </a:r>
            <a:r>
              <a:rPr lang="en-US" dirty="0" smtClean="0">
                <a:latin typeface="Arial" pitchFamily="34" charset="0"/>
                <a:cs typeface="Arial" pitchFamily="34" charset="0"/>
              </a:rPr>
              <a:t> </a:t>
            </a:r>
            <a:r>
              <a:rPr lang="en-US" dirty="0" err="1" smtClean="0">
                <a:latin typeface="Arial" pitchFamily="34" charset="0"/>
                <a:cs typeface="Arial" pitchFamily="34" charset="0"/>
              </a:rPr>
              <a:t>Parrikar</a:t>
            </a:r>
            <a:r>
              <a:rPr lang="en-US" dirty="0" smtClean="0">
                <a:latin typeface="Arial" pitchFamily="34" charset="0"/>
                <a:cs typeface="Arial" pitchFamily="34" charset="0"/>
              </a:rPr>
              <a:t> to discuss women fighter pilots plan</a:t>
            </a:r>
            <a:endParaRPr lang="en-US" dirty="0">
              <a:latin typeface="Arial" pitchFamily="34" charset="0"/>
              <a:cs typeface="Arial" pitchFamily="34" charset="0"/>
            </a:endParaRPr>
          </a:p>
        </p:txBody>
      </p:sp>
      <p:sp>
        <p:nvSpPr>
          <p:cNvPr id="58" name="Text Box 14"/>
          <p:cNvSpPr txBox="1">
            <a:spLocks noChangeArrowheads="1"/>
          </p:cNvSpPr>
          <p:nvPr/>
        </p:nvSpPr>
        <p:spPr bwMode="auto">
          <a:xfrm>
            <a:off x="4876800" y="1524000"/>
            <a:ext cx="2133600" cy="23083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000" b="1" dirty="0" smtClean="0">
                <a:latin typeface="Times New Roman" pitchFamily="18" charset="0"/>
                <a:cs typeface="Times New Roman" pitchFamily="18" charset="0"/>
              </a:rPr>
              <a:t>PREETI </a:t>
            </a:r>
            <a:r>
              <a:rPr lang="en-US" sz="1000" dirty="0" smtClean="0">
                <a:latin typeface="Times New Roman" pitchFamily="18" charset="0"/>
                <a:cs typeface="Times New Roman" pitchFamily="18" charset="0"/>
              </a:rPr>
              <a:t>, DELHI: </a:t>
            </a:r>
            <a:r>
              <a:rPr lang="en-US" sz="1200" dirty="0" smtClean="0">
                <a:latin typeface="Times New Roman" pitchFamily="18" charset="0"/>
                <a:cs typeface="Times New Roman" pitchFamily="18" charset="0"/>
              </a:rPr>
              <a:t>IAF chief Air Chief Marshal Arup </a:t>
            </a:r>
            <a:r>
              <a:rPr lang="en-US" sz="1200" dirty="0" err="1" smtClean="0">
                <a:latin typeface="Times New Roman" pitchFamily="18" charset="0"/>
                <a:cs typeface="Times New Roman" pitchFamily="18" charset="0"/>
              </a:rPr>
              <a:t>Raha</a:t>
            </a:r>
            <a:r>
              <a:rPr lang="en-US" sz="1200" dirty="0" smtClean="0">
                <a:latin typeface="Times New Roman" pitchFamily="18" charset="0"/>
                <a:cs typeface="Times New Roman" pitchFamily="18" charset="0"/>
              </a:rPr>
              <a:t> on Thursday said that women will soon be able to fly combat fighter planes . He said this after reviewing the parade and </a:t>
            </a:r>
            <a:r>
              <a:rPr lang="en-US" sz="1200" dirty="0" err="1" smtClean="0">
                <a:latin typeface="Times New Roman" pitchFamily="18" charset="0"/>
                <a:cs typeface="Times New Roman" pitchFamily="18" charset="0"/>
              </a:rPr>
              <a:t>flypast</a:t>
            </a:r>
            <a:r>
              <a:rPr lang="en-US" sz="1200" dirty="0" smtClean="0">
                <a:latin typeface="Times New Roman" pitchFamily="18" charset="0"/>
                <a:cs typeface="Times New Roman" pitchFamily="18" charset="0"/>
              </a:rPr>
              <a:t> on IAF's 83rd anniversary at </a:t>
            </a:r>
            <a:r>
              <a:rPr lang="en-US" sz="1200" dirty="0" err="1" smtClean="0">
                <a:latin typeface="Times New Roman" pitchFamily="18" charset="0"/>
                <a:cs typeface="Times New Roman" pitchFamily="18" charset="0"/>
              </a:rPr>
              <a:t>Hindon</a:t>
            </a:r>
            <a:r>
              <a:rPr lang="en-US" sz="1200" dirty="0" smtClean="0">
                <a:latin typeface="Times New Roman" pitchFamily="18" charset="0"/>
                <a:cs typeface="Times New Roman" pitchFamily="18" charset="0"/>
              </a:rPr>
              <a:t> airbase on the outskirts of New Delhi. The IAF's proposal will be discussed at a meeting called by </a:t>
            </a:r>
            <a:r>
              <a:rPr lang="en-US" sz="1200" dirty="0" err="1" smtClean="0">
                <a:latin typeface="Times New Roman" pitchFamily="18" charset="0"/>
                <a:cs typeface="Times New Roman" pitchFamily="18" charset="0"/>
              </a:rPr>
              <a:t>defence</a:t>
            </a:r>
            <a:r>
              <a:rPr lang="en-US" sz="1200" dirty="0" smtClean="0">
                <a:latin typeface="Times New Roman" pitchFamily="18" charset="0"/>
                <a:cs typeface="Times New Roman" pitchFamily="18" charset="0"/>
              </a:rPr>
              <a:t> minister</a:t>
            </a:r>
            <a:endParaRPr lang="en-US" altLang="en-US" sz="1200" b="1" dirty="0">
              <a:solidFill>
                <a:srgbClr val="4383B4"/>
              </a:solidFill>
              <a:latin typeface="Times New Roman" pitchFamily="18" charset="0"/>
              <a:cs typeface="Times New Roman" pitchFamily="18" charset="0"/>
            </a:endParaRPr>
          </a:p>
        </p:txBody>
      </p:sp>
      <p:sp>
        <p:nvSpPr>
          <p:cNvPr id="59" name="Text Box 15"/>
          <p:cNvSpPr txBox="1">
            <a:spLocks noChangeArrowheads="1"/>
          </p:cNvSpPr>
          <p:nvPr/>
        </p:nvSpPr>
        <p:spPr bwMode="auto">
          <a:xfrm>
            <a:off x="6934200" y="1524000"/>
            <a:ext cx="2133600" cy="21236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200" dirty="0" err="1" smtClean="0">
                <a:latin typeface="Times New Roman" pitchFamily="18" charset="0"/>
                <a:cs typeface="Times New Roman" pitchFamily="18" charset="0"/>
              </a:rPr>
              <a:t>Manohar</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Parrikar</a:t>
            </a:r>
            <a:r>
              <a:rPr lang="en-US" sz="1200" dirty="0" smtClean="0">
                <a:latin typeface="Times New Roman" pitchFamily="18" charset="0"/>
                <a:cs typeface="Times New Roman" pitchFamily="18" charset="0"/>
              </a:rPr>
              <a:t> with the</a:t>
            </a:r>
            <a:r>
              <a:rPr lang="en-US" sz="1200" b="1" dirty="0" smtClean="0">
                <a:solidFill>
                  <a:srgbClr val="4383B4"/>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three Service chiefs next week. Till now, the Indian political leadership and military brass were stridently opposed to deploying women in combat roles, holding the country was not ready to deal with the grim possibility of its women being taken </a:t>
            </a:r>
            <a:r>
              <a:rPr lang="en-US" sz="1200" dirty="0" err="1" smtClean="0">
                <a:latin typeface="Times New Roman" pitchFamily="18" charset="0"/>
                <a:cs typeface="Times New Roman" pitchFamily="18" charset="0"/>
              </a:rPr>
              <a:t>PoWs</a:t>
            </a:r>
            <a:r>
              <a:rPr lang="en-US" sz="1200" dirty="0" smtClean="0">
                <a:latin typeface="Times New Roman" pitchFamily="18" charset="0"/>
                <a:cs typeface="Times New Roman" pitchFamily="18" charset="0"/>
              </a:rPr>
              <a:t>, tortured or raped in times of conflict.</a:t>
            </a:r>
            <a:endParaRPr lang="en-US" altLang="en-US" sz="1200" dirty="0">
              <a:solidFill>
                <a:srgbClr val="4C4C4C"/>
              </a:solidFill>
            </a:endParaRPr>
          </a:p>
        </p:txBody>
      </p:sp>
      <p:sp>
        <p:nvSpPr>
          <p:cNvPr id="60" name="Rectangle 20"/>
          <p:cNvSpPr txBox="1">
            <a:spLocks noChangeArrowheads="1"/>
          </p:cNvSpPr>
          <p:nvPr/>
        </p:nvSpPr>
        <p:spPr>
          <a:xfrm>
            <a:off x="4800600" y="3886200"/>
            <a:ext cx="4191000" cy="144780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Black" pitchFamily="34" charset="0"/>
                <a:cs typeface="Times New Roman" pitchFamily="18" charset="0"/>
              </a:rPr>
              <a:t>MEA denies info through RTI on </a:t>
            </a:r>
            <a:r>
              <a:rPr kumimoji="0" lang="en-US" b="1" i="0" u="none" strike="noStrike" kern="1200" cap="none" spc="0" normalizeH="0" baseline="0" noProof="0" dirty="0" err="1" smtClean="0">
                <a:ln>
                  <a:noFill/>
                </a:ln>
                <a:effectLst/>
                <a:uLnTx/>
                <a:uFillTx/>
                <a:latin typeface="Arial Black" pitchFamily="34" charset="0"/>
                <a:cs typeface="Times New Roman" pitchFamily="18" charset="0"/>
              </a:rPr>
              <a:t>Netaji</a:t>
            </a:r>
            <a:r>
              <a:rPr kumimoji="0" lang="en-US" b="1" i="0" u="none" strike="noStrike" kern="1200" cap="none" spc="0" normalizeH="0" baseline="0" noProof="0" dirty="0" smtClean="0">
                <a:ln>
                  <a:noFill/>
                </a:ln>
                <a:effectLst/>
                <a:uLnTx/>
                <a:uFillTx/>
                <a:latin typeface="Arial Black" pitchFamily="34" charset="0"/>
                <a:cs typeface="Times New Roman" pitchFamily="18" charset="0"/>
              </a:rPr>
              <a:t> ‘war criminal’ query</a:t>
            </a:r>
            <a:endParaRPr kumimoji="0" lang="en-US" b="1" i="0" u="none" strike="noStrike" kern="1200" cap="none" spc="0" normalizeH="0" baseline="0" noProof="0" dirty="0">
              <a:ln>
                <a:noFill/>
              </a:ln>
              <a:effectLst/>
              <a:uLnTx/>
              <a:uFillTx/>
              <a:latin typeface="Arial Black" pitchFamily="34" charset="0"/>
              <a:cs typeface="Times New Roman" pitchFamily="18" charset="0"/>
            </a:endParaRPr>
          </a:p>
        </p:txBody>
      </p:sp>
      <p:sp>
        <p:nvSpPr>
          <p:cNvPr id="61" name="Rectangle 21"/>
          <p:cNvSpPr>
            <a:spLocks noChangeArrowheads="1"/>
          </p:cNvSpPr>
          <p:nvPr/>
        </p:nvSpPr>
        <p:spPr bwMode="auto">
          <a:xfrm>
            <a:off x="4876800" y="4549676"/>
            <a:ext cx="3962400" cy="21236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000" b="1" dirty="0" smtClean="0">
                <a:latin typeface="Times New Roman" pitchFamily="18" charset="0"/>
                <a:cs typeface="Times New Roman" pitchFamily="18" charset="0"/>
              </a:rPr>
              <a:t>BASANT, </a:t>
            </a:r>
            <a:r>
              <a:rPr lang="en-US" sz="1000" dirty="0" smtClean="0">
                <a:latin typeface="Times New Roman" pitchFamily="18" charset="0"/>
                <a:cs typeface="Times New Roman" pitchFamily="18" charset="0"/>
              </a:rPr>
              <a:t>KOLKATA: </a:t>
            </a:r>
            <a:r>
              <a:rPr lang="en-US" sz="1200" dirty="0" smtClean="0">
                <a:latin typeface="Times New Roman" pitchFamily="18" charset="0"/>
                <a:cs typeface="Times New Roman" pitchFamily="18" charset="0"/>
              </a:rPr>
              <a:t>The ministry of external affairs has ducked for cover to avoid "lethal" queries on the status of 'war criminal' tag given to </a:t>
            </a:r>
            <a:r>
              <a:rPr lang="en-US" sz="1200" dirty="0" err="1" smtClean="0">
                <a:latin typeface="Times New Roman" pitchFamily="18" charset="0"/>
                <a:cs typeface="Times New Roman" pitchFamily="18" charset="0"/>
              </a:rPr>
              <a:t>Netaji</a:t>
            </a:r>
            <a:r>
              <a:rPr lang="en-US" sz="1200" dirty="0" smtClean="0">
                <a:latin typeface="Times New Roman" pitchFamily="18" charset="0"/>
                <a:cs typeface="Times New Roman" pitchFamily="18" charset="0"/>
              </a:rPr>
              <a:t> by the Allied Powers in World War II. In response to an RTI application from </a:t>
            </a:r>
            <a:r>
              <a:rPr lang="en-US" sz="1200" dirty="0" err="1" smtClean="0">
                <a:latin typeface="Times New Roman" pitchFamily="18" charset="0"/>
                <a:cs typeface="Times New Roman" pitchFamily="18" charset="0"/>
              </a:rPr>
              <a:t>Bengaluru</a:t>
            </a:r>
            <a:r>
              <a:rPr lang="en-US" sz="1200" dirty="0" smtClean="0">
                <a:latin typeface="Times New Roman" pitchFamily="18" charset="0"/>
                <a:cs typeface="Times New Roman" pitchFamily="18" charset="0"/>
              </a:rPr>
              <a:t>-based freelance journalist </a:t>
            </a:r>
            <a:r>
              <a:rPr lang="en-US" sz="1200" dirty="0" err="1" smtClean="0">
                <a:latin typeface="Times New Roman" pitchFamily="18" charset="0"/>
                <a:cs typeface="Times New Roman" pitchFamily="18" charset="0"/>
              </a:rPr>
              <a:t>Choodamani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Nagendra</a:t>
            </a:r>
            <a:r>
              <a:rPr lang="en-US" sz="1200" dirty="0" smtClean="0">
                <a:latin typeface="Times New Roman" pitchFamily="18" charset="0"/>
                <a:cs typeface="Times New Roman" pitchFamily="18" charset="0"/>
              </a:rPr>
              <a:t>, MEA has cited a clause in the RTI Act 2005 to deny information on </a:t>
            </a:r>
            <a:r>
              <a:rPr lang="en-US" sz="1200" dirty="0" err="1" smtClean="0">
                <a:latin typeface="Times New Roman" pitchFamily="18" charset="0"/>
                <a:cs typeface="Times New Roman" pitchFamily="18" charset="0"/>
              </a:rPr>
              <a:t>Netaji</a:t>
            </a:r>
            <a:r>
              <a:rPr lang="en-US" sz="1200" dirty="0" smtClean="0">
                <a:latin typeface="Times New Roman" pitchFamily="18" charset="0"/>
                <a:cs typeface="Times New Roman" pitchFamily="18" charset="0"/>
              </a:rPr>
              <a:t>. In the RTI application, </a:t>
            </a:r>
            <a:r>
              <a:rPr lang="en-US" sz="1200" dirty="0" err="1" smtClean="0">
                <a:latin typeface="Times New Roman" pitchFamily="18" charset="0"/>
                <a:cs typeface="Times New Roman" pitchFamily="18" charset="0"/>
              </a:rPr>
              <a:t>Nagendra</a:t>
            </a:r>
            <a:r>
              <a:rPr lang="en-US" sz="1200" dirty="0" smtClean="0">
                <a:latin typeface="Times New Roman" pitchFamily="18" charset="0"/>
                <a:cs typeface="Times New Roman" pitchFamily="18" charset="0"/>
              </a:rPr>
              <a:t> had asked six questions, all of them related to the 'war criminal' tag on </a:t>
            </a:r>
            <a:r>
              <a:rPr lang="en-US" sz="1200" dirty="0" err="1" smtClean="0">
                <a:latin typeface="Times New Roman" pitchFamily="18" charset="0"/>
                <a:cs typeface="Times New Roman" pitchFamily="18" charset="0"/>
              </a:rPr>
              <a:t>Netaji</a:t>
            </a:r>
            <a:r>
              <a:rPr lang="en-US" sz="1200" dirty="0" smtClean="0">
                <a:latin typeface="Times New Roman" pitchFamily="18" charset="0"/>
                <a:cs typeface="Times New Roman" pitchFamily="18" charset="0"/>
              </a:rPr>
              <a:t>. She wanted to know what efforts the Indian government had taken to remove Bose's name as war criminal from United Nations Organization records</a:t>
            </a:r>
            <a:endParaRPr lang="en-US" altLang="en-US" sz="1200" dirty="0">
              <a:solidFill>
                <a:srgbClr val="4C4C4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NATIONAL</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28" name="Rectangle 23"/>
          <p:cNvSpPr>
            <a:spLocks noChangeArrowheads="1"/>
          </p:cNvSpPr>
          <p:nvPr/>
        </p:nvSpPr>
        <p:spPr bwMode="auto">
          <a:xfrm>
            <a:off x="228600" y="4429542"/>
            <a:ext cx="4495800" cy="25853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n-US" sz="1000" b="1" dirty="0" smtClean="0">
                <a:latin typeface="Times New Roman" pitchFamily="18" charset="0"/>
                <a:cs typeface="Times New Roman" pitchFamily="18" charset="0"/>
              </a:rPr>
              <a:t>SHIV</a:t>
            </a:r>
            <a:r>
              <a:rPr lang="en-US" sz="1000" dirty="0" smtClean="0">
                <a:latin typeface="Times New Roman" pitchFamily="18" charset="0"/>
                <a:cs typeface="Times New Roman" pitchFamily="18" charset="0"/>
              </a:rPr>
              <a:t>, NEW DELHI: </a:t>
            </a:r>
            <a:r>
              <a:rPr lang="en-US" sz="1200" dirty="0" smtClean="0">
                <a:latin typeface="Times New Roman" pitchFamily="18" charset="0"/>
                <a:cs typeface="Times New Roman" pitchFamily="18" charset="0"/>
              </a:rPr>
              <a:t>On Wednesday, the Union Cabinet approved a proposal for the construction of a national war memorial at India Gate. If all goes according to plan, the memorial, along with a war museum, will come up at Princess Park near India Gate in the next five years.</a:t>
            </a:r>
          </a:p>
          <a:p>
            <a:pPr algn="just"/>
            <a:r>
              <a:rPr lang="en-US" sz="1200" dirty="0" smtClean="0">
                <a:latin typeface="Times New Roman" pitchFamily="18" charset="0"/>
                <a:cs typeface="Times New Roman" pitchFamily="18" charset="0"/>
              </a:rPr>
              <a:t>The Cabinet clearance is the closest the country has got to getting a national war memorial for its soldiers who have, since Independence, laid their lives while defending its frontiers. It’s a long pending proposal, almost as old as Independent India, and an emotive one too. Nobody understands this better than political parties who have used the demand for a war memorial as an election-time leverage, along with the One-Rank One-Pension demand.</a:t>
            </a:r>
          </a:p>
          <a:p>
            <a:pPr algn="just">
              <a:spcBef>
                <a:spcPct val="50000"/>
              </a:spcBef>
            </a:pPr>
            <a:endParaRPr lang="en-US" altLang="en-US" sz="1200" dirty="0">
              <a:solidFill>
                <a:srgbClr val="4C4C4C"/>
              </a:solidFill>
              <a:latin typeface="Times New Roman" pitchFamily="18" charset="0"/>
              <a:cs typeface="Times New Roman" pitchFamily="18" charset="0"/>
            </a:endParaRPr>
          </a:p>
        </p:txBody>
      </p:sp>
      <p:sp>
        <p:nvSpPr>
          <p:cNvPr id="36" name="Text Box 11"/>
          <p:cNvSpPr txBox="1">
            <a:spLocks noChangeArrowheads="1"/>
          </p:cNvSpPr>
          <p:nvPr/>
        </p:nvSpPr>
        <p:spPr>
          <a:xfrm>
            <a:off x="304800" y="685800"/>
            <a:ext cx="4419600" cy="1066800"/>
          </a:xfrm>
          <a:prstGeom prst="rect">
            <a:avLst/>
          </a:prstGeom>
          <a:noFill/>
        </p:spPr>
        <p:txBody>
          <a:bodyPr vert="horz" lIns="91440" tIns="45720" rIns="91440" bIns="45720" rtlCol="0" anchor="ctr">
            <a:normAutofit/>
          </a:bodyPr>
          <a:lstStyle/>
          <a:p>
            <a:r>
              <a:rPr lang="en-US" b="1" dirty="0" smtClean="0">
                <a:latin typeface="Times New Roman" pitchFamily="18" charset="0"/>
                <a:cs typeface="Times New Roman" pitchFamily="18" charset="0"/>
              </a:rPr>
              <a:t>National war memorial: For 68 years, an idea in the works.</a:t>
            </a:r>
            <a:endParaRPr lang="en-US" b="1" dirty="0">
              <a:latin typeface="Times New Roman" pitchFamily="18" charset="0"/>
              <a:cs typeface="Times New Roman" pitchFamily="18" charset="0"/>
            </a:endParaRPr>
          </a:p>
        </p:txBody>
      </p:sp>
      <p:cxnSp>
        <p:nvCxnSpPr>
          <p:cNvPr id="47" name="Straight Connector 46"/>
          <p:cNvCxnSpPr/>
          <p:nvPr/>
        </p:nvCxnSpPr>
        <p:spPr>
          <a:xfrm rot="5400000">
            <a:off x="1905000" y="3733800"/>
            <a:ext cx="579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cxnSp>
        <p:nvCxnSpPr>
          <p:cNvPr id="54" name="Straight Connector 53"/>
          <p:cNvCxnSpPr/>
          <p:nvPr/>
        </p:nvCxnSpPr>
        <p:spPr>
          <a:xfrm>
            <a:off x="4876800" y="3808412"/>
            <a:ext cx="403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20"/>
          <p:cNvSpPr txBox="1">
            <a:spLocks noChangeArrowheads="1"/>
          </p:cNvSpPr>
          <p:nvPr/>
        </p:nvSpPr>
        <p:spPr>
          <a:xfrm>
            <a:off x="4800600" y="762000"/>
            <a:ext cx="4191000" cy="1447800"/>
          </a:xfrm>
          <a:prstGeom prst="rect">
            <a:avLst/>
          </a:prstGeom>
          <a:noFill/>
        </p:spPr>
        <p:txBody>
          <a:bodyPr vert="horz" lIns="91440" tIns="45720" rIns="91440" bIns="45720" rtlCol="0">
            <a:normAutofit/>
          </a:bodyPr>
          <a:lstStyle/>
          <a:p>
            <a:r>
              <a:rPr lang="en-US" b="1" dirty="0" smtClean="0">
                <a:latin typeface="Times New Roman" pitchFamily="18" charset="0"/>
                <a:cs typeface="Times New Roman" pitchFamily="18" charset="0"/>
              </a:rPr>
              <a:t>Cotton Crop Failure: Punjab protests extended by 2 days, 75 trains cancelled </a:t>
            </a:r>
            <a:endParaRPr lang="en-US" b="1" dirty="0">
              <a:latin typeface="Times New Roman" pitchFamily="18" charset="0"/>
              <a:cs typeface="Times New Roman" pitchFamily="18" charset="0"/>
            </a:endParaRPr>
          </a:p>
        </p:txBody>
      </p:sp>
      <p:sp>
        <p:nvSpPr>
          <p:cNvPr id="59" name="Text Box 15"/>
          <p:cNvSpPr txBox="1">
            <a:spLocks noChangeArrowheads="1"/>
          </p:cNvSpPr>
          <p:nvPr/>
        </p:nvSpPr>
        <p:spPr bwMode="auto">
          <a:xfrm>
            <a:off x="4876800" y="2590800"/>
            <a:ext cx="4267200" cy="1200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200" dirty="0" smtClean="0">
                <a:latin typeface="Times New Roman" pitchFamily="18" charset="0"/>
                <a:cs typeface="Times New Roman" pitchFamily="18" charset="0"/>
              </a:rPr>
              <a:t>Farmers protest on the railway tracks at </a:t>
            </a:r>
            <a:r>
              <a:rPr lang="en-US" sz="1200" dirty="0" err="1" smtClean="0">
                <a:latin typeface="Times New Roman" pitchFamily="18" charset="0"/>
                <a:cs typeface="Times New Roman" pitchFamily="18" charset="0"/>
              </a:rPr>
              <a:t>Rampura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Phul</a:t>
            </a:r>
            <a:r>
              <a:rPr lang="en-US" sz="1200" dirty="0" smtClean="0">
                <a:latin typeface="Times New Roman" pitchFamily="18" charset="0"/>
                <a:cs typeface="Times New Roman" pitchFamily="18" charset="0"/>
              </a:rPr>
              <a:t> in </a:t>
            </a:r>
            <a:r>
              <a:rPr lang="en-US" sz="1200" dirty="0" err="1" smtClean="0">
                <a:latin typeface="Times New Roman" pitchFamily="18" charset="0"/>
                <a:cs typeface="Times New Roman" pitchFamily="18" charset="0"/>
              </a:rPr>
              <a:t>Bathinda</a:t>
            </a:r>
            <a:r>
              <a:rPr lang="en-US" sz="1200" dirty="0" smtClean="0">
                <a:latin typeface="Times New Roman" pitchFamily="18" charset="0"/>
                <a:cs typeface="Times New Roman" pitchFamily="18" charset="0"/>
              </a:rPr>
              <a:t> on Thursday. </a:t>
            </a:r>
            <a:r>
              <a:rPr lang="en-US" sz="1200" dirty="0" err="1" smtClean="0">
                <a:latin typeface="Times New Roman" pitchFamily="18" charset="0"/>
                <a:cs typeface="Times New Roman" pitchFamily="18" charset="0"/>
              </a:rPr>
              <a:t>Gurmeet</a:t>
            </a:r>
            <a:r>
              <a:rPr lang="en-US" sz="1200" dirty="0" smtClean="0">
                <a:latin typeface="Times New Roman" pitchFamily="18" charset="0"/>
                <a:cs typeface="Times New Roman" pitchFamily="18" charset="0"/>
              </a:rPr>
              <a:t> Singh Rail traffic will continue to be hit as farmers on Thursday decided to extend their rail </a:t>
            </a:r>
            <a:r>
              <a:rPr lang="en-US" sz="1200" dirty="0" err="1" smtClean="0">
                <a:latin typeface="Times New Roman" pitchFamily="18" charset="0"/>
                <a:cs typeface="Times New Roman" pitchFamily="18" charset="0"/>
              </a:rPr>
              <a:t>roko</a:t>
            </a:r>
            <a:r>
              <a:rPr lang="en-US" sz="1200" dirty="0" smtClean="0">
                <a:latin typeface="Times New Roman" pitchFamily="18" charset="0"/>
                <a:cs typeface="Times New Roman" pitchFamily="18" charset="0"/>
              </a:rPr>
              <a:t> for two more days, while also planning to block roads in a few districts of Punjab. Around 75 trains were cancelled on Thursday, the second day of the farmers’ protest, while 24 had to be diverted</a:t>
            </a:r>
          </a:p>
        </p:txBody>
      </p:sp>
      <p:sp>
        <p:nvSpPr>
          <p:cNvPr id="60" name="Rectangle 20"/>
          <p:cNvSpPr txBox="1">
            <a:spLocks noChangeArrowheads="1"/>
          </p:cNvSpPr>
          <p:nvPr/>
        </p:nvSpPr>
        <p:spPr>
          <a:xfrm>
            <a:off x="4800600" y="3886200"/>
            <a:ext cx="4191000" cy="914400"/>
          </a:xfrm>
          <a:prstGeom prst="rect">
            <a:avLst/>
          </a:prstGeom>
          <a:noFill/>
        </p:spPr>
        <p:txBody>
          <a:bodyPr vert="horz" lIns="91440" tIns="45720" rIns="91440" bIns="45720" rtlCol="0">
            <a:normAutofit/>
          </a:bodyPr>
          <a:lstStyle/>
          <a:p>
            <a:r>
              <a:rPr lang="en-US" b="1" dirty="0" smtClean="0">
                <a:latin typeface="Times New Roman" pitchFamily="18" charset="0"/>
                <a:cs typeface="Times New Roman" pitchFamily="18" charset="0"/>
              </a:rPr>
              <a:t>J&amp;K: MLA Engineer Rashid’s supporters detained during march to Assembly </a:t>
            </a:r>
            <a:endParaRPr lang="en-US" b="1" dirty="0">
              <a:latin typeface="Times New Roman" pitchFamily="18" charset="0"/>
              <a:cs typeface="Times New Roman" pitchFamily="18" charset="0"/>
            </a:endParaRPr>
          </a:p>
        </p:txBody>
      </p:sp>
      <p:sp>
        <p:nvSpPr>
          <p:cNvPr id="61" name="Rectangle 21"/>
          <p:cNvSpPr>
            <a:spLocks noChangeArrowheads="1"/>
          </p:cNvSpPr>
          <p:nvPr/>
        </p:nvSpPr>
        <p:spPr bwMode="auto">
          <a:xfrm>
            <a:off x="4953000" y="4800600"/>
            <a:ext cx="3733800" cy="13849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200" dirty="0" smtClean="0">
                <a:latin typeface="Times New Roman" pitchFamily="18" charset="0"/>
                <a:cs typeface="Times New Roman" pitchFamily="18" charset="0"/>
              </a:rPr>
              <a:t>Supporters of independent MLA Sheikh Abdul Rashid were today detained as he led a march towards Jammu and Kashmir Legislative Assembly to protest against the alleged “sabotaging” of the bill against beef ban.</a:t>
            </a:r>
          </a:p>
          <a:p>
            <a:r>
              <a:rPr lang="en-US" sz="1200" dirty="0" smtClean="0">
                <a:latin typeface="Times New Roman" pitchFamily="18" charset="0"/>
                <a:cs typeface="Times New Roman" pitchFamily="18" charset="0"/>
              </a:rPr>
              <a:t>Rashid along with his supporters assembled near Exhibition Crossing, near the civil secretariat here, and shouted slogans against the PDP-BJP government.</a:t>
            </a:r>
          </a:p>
        </p:txBody>
      </p:sp>
      <p:pic>
        <p:nvPicPr>
          <p:cNvPr id="18" name="Picture 17" descr="Canopy_near_India_Gate,_Delhi.jpg"/>
          <p:cNvPicPr>
            <a:picLocks noChangeAspect="1"/>
          </p:cNvPicPr>
          <p:nvPr/>
        </p:nvPicPr>
        <p:blipFill>
          <a:blip r:embed="rId2" cstate="print"/>
          <a:stretch>
            <a:fillRect/>
          </a:stretch>
        </p:blipFill>
        <p:spPr>
          <a:xfrm>
            <a:off x="533400" y="1752600"/>
            <a:ext cx="3659029" cy="2438400"/>
          </a:xfrm>
          <a:prstGeom prst="rect">
            <a:avLst/>
          </a:prstGeom>
        </p:spPr>
      </p:pic>
      <p:pic>
        <p:nvPicPr>
          <p:cNvPr id="2050" name="Picture 2" descr="C:\Users\Media Designs\Desktop\farmers759.jpg"/>
          <p:cNvPicPr>
            <a:picLocks noChangeAspect="1" noChangeArrowheads="1"/>
          </p:cNvPicPr>
          <p:nvPr/>
        </p:nvPicPr>
        <p:blipFill>
          <a:blip r:embed="rId3"/>
          <a:srcRect t="14286" b="28571"/>
          <a:stretch>
            <a:fillRect/>
          </a:stretch>
        </p:blipFill>
        <p:spPr bwMode="auto">
          <a:xfrm>
            <a:off x="4925552" y="1371600"/>
            <a:ext cx="3837448" cy="121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STATES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cxnSp>
        <p:nvCxnSpPr>
          <p:cNvPr id="54" name="Straight Connector 53"/>
          <p:cNvCxnSpPr/>
          <p:nvPr/>
        </p:nvCxnSpPr>
        <p:spPr>
          <a:xfrm>
            <a:off x="76200" y="2741612"/>
            <a:ext cx="891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5103812"/>
            <a:ext cx="891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 y="685800"/>
            <a:ext cx="7924800" cy="369332"/>
          </a:xfrm>
          <a:prstGeom prst="rect">
            <a:avLst/>
          </a:prstGeom>
        </p:spPr>
        <p:txBody>
          <a:bodyPr wrap="square">
            <a:spAutoFit/>
          </a:bodyPr>
          <a:lstStyle/>
          <a:p>
            <a:r>
              <a:rPr lang="en-US" b="1" dirty="0" smtClean="0">
                <a:latin typeface="Arial Black" pitchFamily="34" charset="0"/>
              </a:rPr>
              <a:t>Gorakhpur forgets </a:t>
            </a:r>
            <a:r>
              <a:rPr lang="en-US" b="1" dirty="0" err="1" smtClean="0">
                <a:latin typeface="Arial Black" pitchFamily="34" charset="0"/>
              </a:rPr>
              <a:t>Premchand</a:t>
            </a:r>
            <a:r>
              <a:rPr lang="en-US" b="1" dirty="0" smtClean="0">
                <a:latin typeface="Arial Black" pitchFamily="34" charset="0"/>
              </a:rPr>
              <a:t> on his 79th death anniversary</a:t>
            </a:r>
            <a:endParaRPr lang="en-US" b="1" dirty="0">
              <a:latin typeface="Arial Black" pitchFamily="34" charset="0"/>
            </a:endParaRPr>
          </a:p>
        </p:txBody>
      </p:sp>
      <p:sp>
        <p:nvSpPr>
          <p:cNvPr id="22" name="TextBox 21"/>
          <p:cNvSpPr txBox="1"/>
          <p:nvPr/>
        </p:nvSpPr>
        <p:spPr>
          <a:xfrm>
            <a:off x="3319661" y="1021140"/>
            <a:ext cx="5367139" cy="1569660"/>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GORAKHPUR: Gorakhpur forgot one of its most illustrious citizen </a:t>
            </a:r>
            <a:r>
              <a:rPr lang="en-US" sz="1200" dirty="0" err="1" smtClean="0">
                <a:latin typeface="Times New Roman" pitchFamily="18" charset="0"/>
                <a:cs typeface="Times New Roman" pitchFamily="18" charset="0"/>
              </a:rPr>
              <a:t>Munshi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Premchand</a:t>
            </a:r>
            <a:r>
              <a:rPr lang="en-US" sz="1200" dirty="0" smtClean="0">
                <a:latin typeface="Times New Roman" pitchFamily="18" charset="0"/>
                <a:cs typeface="Times New Roman" pitchFamily="18" charset="0"/>
              </a:rPr>
              <a:t> on Thursday. Not a single event was organized in memory of the most famous Hindi writer, who had passed away in Varanasi on October 8, 1936 at the age of 56. In his short life, he had penned over 14 novels and 300 short stories in Hindi and Urdu. </a:t>
            </a:r>
            <a:r>
              <a:rPr lang="en-US" sz="1200" dirty="0" err="1" smtClean="0">
                <a:latin typeface="Times New Roman" pitchFamily="18" charset="0"/>
                <a:cs typeface="Times New Roman" pitchFamily="18" charset="0"/>
              </a:rPr>
              <a:t>Munshi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Premchand</a:t>
            </a:r>
            <a:r>
              <a:rPr lang="en-US" sz="1200" dirty="0" smtClean="0">
                <a:latin typeface="Times New Roman" pitchFamily="18" charset="0"/>
                <a:cs typeface="Times New Roman" pitchFamily="18" charset="0"/>
              </a:rPr>
              <a:t> had a long and vital connection with Gorakhpur and the city formed the centre stage of most of his writings. Encouraged by Mahatma Gandhi's </a:t>
            </a:r>
            <a:r>
              <a:rPr lang="en-US" sz="1200" dirty="0" err="1" smtClean="0">
                <a:latin typeface="Times New Roman" pitchFamily="18" charset="0"/>
                <a:cs typeface="Times New Roman" pitchFamily="18" charset="0"/>
              </a:rPr>
              <a:t>speechat</a:t>
            </a:r>
            <a:r>
              <a:rPr lang="en-US" sz="1200" dirty="0" smtClean="0">
                <a:latin typeface="Times New Roman" pitchFamily="18" charset="0"/>
                <a:cs typeface="Times New Roman" pitchFamily="18" charset="0"/>
              </a:rPr>
              <a:t> Bale Ka </a:t>
            </a:r>
            <a:r>
              <a:rPr lang="en-US" sz="1200" dirty="0" err="1" smtClean="0">
                <a:latin typeface="Times New Roman" pitchFamily="18" charset="0"/>
                <a:cs typeface="Times New Roman" pitchFamily="18" charset="0"/>
              </a:rPr>
              <a:t>Maidan</a:t>
            </a:r>
            <a:r>
              <a:rPr lang="en-US" sz="1200" dirty="0" smtClean="0">
                <a:latin typeface="Times New Roman" pitchFamily="18" charset="0"/>
                <a:cs typeface="Times New Roman" pitchFamily="18" charset="0"/>
              </a:rPr>
              <a:t> in the city, he quit government job in 1921 to join the freedom struggle</a:t>
            </a:r>
            <a:endParaRPr lang="en-US" sz="1200" dirty="0">
              <a:latin typeface="Times New Roman" pitchFamily="18" charset="0"/>
              <a:cs typeface="Times New Roman" pitchFamily="18" charset="0"/>
            </a:endParaRPr>
          </a:p>
        </p:txBody>
      </p:sp>
      <p:sp>
        <p:nvSpPr>
          <p:cNvPr id="23" name="TextBox 22"/>
          <p:cNvSpPr txBox="1"/>
          <p:nvPr/>
        </p:nvSpPr>
        <p:spPr>
          <a:xfrm>
            <a:off x="228600" y="2858869"/>
            <a:ext cx="4907369" cy="646331"/>
          </a:xfrm>
          <a:prstGeom prst="rect">
            <a:avLst/>
          </a:prstGeom>
          <a:noFill/>
        </p:spPr>
        <p:txBody>
          <a:bodyPr wrap="none" rtlCol="0">
            <a:spAutoFit/>
          </a:bodyPr>
          <a:lstStyle/>
          <a:p>
            <a:r>
              <a:rPr lang="en-US" b="1" dirty="0" smtClean="0">
                <a:latin typeface="Arial Black" pitchFamily="34" charset="0"/>
              </a:rPr>
              <a:t>Metro will come to Nagpur for a price</a:t>
            </a:r>
          </a:p>
          <a:p>
            <a:endParaRPr lang="en-US" dirty="0"/>
          </a:p>
        </p:txBody>
      </p:sp>
      <p:sp>
        <p:nvSpPr>
          <p:cNvPr id="24" name="TextBox 23"/>
          <p:cNvSpPr txBox="1"/>
          <p:nvPr/>
        </p:nvSpPr>
        <p:spPr>
          <a:xfrm>
            <a:off x="228601" y="3276600"/>
            <a:ext cx="4724400" cy="1384995"/>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NAGPUR: Most </a:t>
            </a:r>
            <a:r>
              <a:rPr lang="en-US" sz="1200" dirty="0" err="1" smtClean="0">
                <a:latin typeface="Times New Roman" pitchFamily="18" charset="0"/>
                <a:cs typeface="Times New Roman" pitchFamily="18" charset="0"/>
              </a:rPr>
              <a:t>Nagpurians</a:t>
            </a:r>
            <a:r>
              <a:rPr lang="en-US" sz="1200" dirty="0" smtClean="0">
                <a:latin typeface="Times New Roman" pitchFamily="18" charset="0"/>
                <a:cs typeface="Times New Roman" pitchFamily="18" charset="0"/>
              </a:rPr>
              <a:t> are excited over the metro rail but this ambitious project will come at a cost to them. Other than 1 per cent increase in stamp duty on property transactions, the Nagpur Metro Rail Corporation Ltd (NMRCL) is also seeking to levy a 10 per cent surcharge on property tax charged by Nagpur Municipal Corporation. It also wants to charge 10 per cent tax on premium of balcony, passage or stairs. Proposals in this regard will be sent to the urban development ministry.</a:t>
            </a:r>
            <a:endParaRPr lang="en-US" sz="1200" dirty="0">
              <a:latin typeface="Times New Roman" pitchFamily="18" charset="0"/>
              <a:cs typeface="Times New Roman" pitchFamily="18" charset="0"/>
            </a:endParaRPr>
          </a:p>
        </p:txBody>
      </p:sp>
      <p:sp>
        <p:nvSpPr>
          <p:cNvPr id="26" name="Rectangle 25"/>
          <p:cNvSpPr/>
          <p:nvPr/>
        </p:nvSpPr>
        <p:spPr>
          <a:xfrm>
            <a:off x="152400" y="5181600"/>
            <a:ext cx="7924800" cy="369332"/>
          </a:xfrm>
          <a:prstGeom prst="rect">
            <a:avLst/>
          </a:prstGeom>
        </p:spPr>
        <p:txBody>
          <a:bodyPr wrap="square">
            <a:spAutoFit/>
          </a:bodyPr>
          <a:lstStyle/>
          <a:p>
            <a:r>
              <a:rPr lang="en-US" b="1" dirty="0" smtClean="0">
                <a:latin typeface="Arial Black" pitchFamily="34" charset="0"/>
              </a:rPr>
              <a:t>Two </a:t>
            </a:r>
            <a:r>
              <a:rPr lang="en-US" b="1" dirty="0" err="1" smtClean="0">
                <a:latin typeface="Arial Black" pitchFamily="34" charset="0"/>
              </a:rPr>
              <a:t>CoBRA</a:t>
            </a:r>
            <a:r>
              <a:rPr lang="en-US" b="1" dirty="0" smtClean="0">
                <a:latin typeface="Arial Black" pitchFamily="34" charset="0"/>
              </a:rPr>
              <a:t> </a:t>
            </a:r>
            <a:r>
              <a:rPr lang="en-US" b="1" dirty="0" err="1" smtClean="0">
                <a:latin typeface="Arial Black" pitchFamily="34" charset="0"/>
              </a:rPr>
              <a:t>jawans</a:t>
            </a:r>
            <a:r>
              <a:rPr lang="en-US" b="1" dirty="0" smtClean="0">
                <a:latin typeface="Arial Black" pitchFamily="34" charset="0"/>
              </a:rPr>
              <a:t> injured in gun-battle with </a:t>
            </a:r>
            <a:r>
              <a:rPr lang="en-US" b="1" dirty="0" err="1" smtClean="0">
                <a:latin typeface="Arial Black" pitchFamily="34" charset="0"/>
              </a:rPr>
              <a:t>naxals</a:t>
            </a:r>
            <a:endParaRPr lang="en-US" b="1" dirty="0">
              <a:latin typeface="Arial Black" pitchFamily="34" charset="0"/>
            </a:endParaRPr>
          </a:p>
        </p:txBody>
      </p:sp>
      <p:sp>
        <p:nvSpPr>
          <p:cNvPr id="27" name="TextBox 26"/>
          <p:cNvSpPr txBox="1"/>
          <p:nvPr/>
        </p:nvSpPr>
        <p:spPr>
          <a:xfrm>
            <a:off x="304800" y="5581471"/>
            <a:ext cx="5791200" cy="1200329"/>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RAIPUR: Two </a:t>
            </a:r>
            <a:r>
              <a:rPr lang="en-US" sz="1200" dirty="0" err="1" smtClean="0">
                <a:latin typeface="Times New Roman" pitchFamily="18" charset="0"/>
                <a:cs typeface="Times New Roman" pitchFamily="18" charset="0"/>
              </a:rPr>
              <a:t>CoBRA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jawans</a:t>
            </a:r>
            <a:r>
              <a:rPr lang="en-US" sz="1200" dirty="0" smtClean="0">
                <a:latin typeface="Times New Roman" pitchFamily="18" charset="0"/>
                <a:cs typeface="Times New Roman" pitchFamily="18" charset="0"/>
              </a:rPr>
              <a:t> were on Thursday injured in a fierce </a:t>
            </a:r>
            <a:r>
              <a:rPr lang="en-US" sz="1200" dirty="0" err="1" smtClean="0">
                <a:latin typeface="Times New Roman" pitchFamily="18" charset="0"/>
                <a:cs typeface="Times New Roman" pitchFamily="18" charset="0"/>
              </a:rPr>
              <a:t>gunbattle</a:t>
            </a:r>
            <a:r>
              <a:rPr lang="en-US" sz="1200" dirty="0" smtClean="0">
                <a:latin typeface="Times New Roman" pitchFamily="18" charset="0"/>
                <a:cs typeface="Times New Roman" pitchFamily="18" charset="0"/>
              </a:rPr>
              <a:t> between security forces and </a:t>
            </a:r>
            <a:r>
              <a:rPr lang="en-US" sz="1200" dirty="0" err="1" smtClean="0">
                <a:latin typeface="Times New Roman" pitchFamily="18" charset="0"/>
                <a:cs typeface="Times New Roman" pitchFamily="18" charset="0"/>
              </a:rPr>
              <a:t>naxals</a:t>
            </a:r>
            <a:r>
              <a:rPr lang="en-US" sz="1200" dirty="0" smtClean="0">
                <a:latin typeface="Times New Roman" pitchFamily="18" charset="0"/>
                <a:cs typeface="Times New Roman" pitchFamily="18" charset="0"/>
              </a:rPr>
              <a:t> in Chhattisgarh's insurgency-hit </a:t>
            </a:r>
            <a:r>
              <a:rPr lang="en-US" sz="1200" dirty="0" err="1" smtClean="0">
                <a:latin typeface="Times New Roman" pitchFamily="18" charset="0"/>
                <a:cs typeface="Times New Roman" pitchFamily="18" charset="0"/>
              </a:rPr>
              <a:t>Sukma</a:t>
            </a:r>
            <a:r>
              <a:rPr lang="en-US" sz="1200" dirty="0" smtClean="0">
                <a:latin typeface="Times New Roman" pitchFamily="18" charset="0"/>
                <a:cs typeface="Times New Roman" pitchFamily="18" charset="0"/>
              </a:rPr>
              <a:t> district, police said.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The skirmish occurred in the restive </a:t>
            </a:r>
            <a:r>
              <a:rPr lang="en-US" sz="1200" dirty="0" err="1" smtClean="0">
                <a:latin typeface="Times New Roman" pitchFamily="18" charset="0"/>
                <a:cs typeface="Times New Roman" pitchFamily="18" charset="0"/>
              </a:rPr>
              <a:t>Tetri</a:t>
            </a:r>
            <a:r>
              <a:rPr lang="en-US" sz="1200" dirty="0" smtClean="0">
                <a:latin typeface="Times New Roman" pitchFamily="18" charset="0"/>
                <a:cs typeface="Times New Roman" pitchFamily="18" charset="0"/>
              </a:rPr>
              <a:t> forests under </a:t>
            </a:r>
            <a:r>
              <a:rPr lang="en-US" sz="1200" dirty="0" err="1" smtClean="0">
                <a:latin typeface="Times New Roman" pitchFamily="18" charset="0"/>
                <a:cs typeface="Times New Roman" pitchFamily="18" charset="0"/>
              </a:rPr>
              <a:t>Bhejji</a:t>
            </a:r>
            <a:r>
              <a:rPr lang="en-US" sz="1200" dirty="0" smtClean="0">
                <a:latin typeface="Times New Roman" pitchFamily="18" charset="0"/>
                <a:cs typeface="Times New Roman" pitchFamily="18" charset="0"/>
              </a:rPr>
              <a:t> police station limits when a</a:t>
            </a:r>
          </a:p>
          <a:p>
            <a:pPr algn="just"/>
            <a:r>
              <a:rPr lang="en-US" sz="1200" dirty="0" smtClean="0">
                <a:latin typeface="Times New Roman" pitchFamily="18" charset="0"/>
                <a:cs typeface="Times New Roman" pitchFamily="18" charset="0"/>
              </a:rPr>
              <a:t> squad of CRPF's elite battalion-</a:t>
            </a:r>
            <a:r>
              <a:rPr lang="en-US" sz="1200" dirty="0" err="1" smtClean="0">
                <a:latin typeface="Times New Roman" pitchFamily="18" charset="0"/>
                <a:cs typeface="Times New Roman" pitchFamily="18" charset="0"/>
              </a:rPr>
              <a:t>CoBRA</a:t>
            </a:r>
            <a:r>
              <a:rPr lang="en-US" sz="1200" dirty="0" smtClean="0">
                <a:latin typeface="Times New Roman" pitchFamily="18" charset="0"/>
                <a:cs typeface="Times New Roman" pitchFamily="18" charset="0"/>
              </a:rPr>
              <a:t> (Commando Battalion for Resolute Action) was </a:t>
            </a:r>
          </a:p>
          <a:p>
            <a:pPr algn="just"/>
            <a:r>
              <a:rPr lang="en-US" sz="1200" dirty="0" smtClean="0">
                <a:latin typeface="Times New Roman" pitchFamily="18" charset="0"/>
                <a:cs typeface="Times New Roman" pitchFamily="18" charset="0"/>
              </a:rPr>
              <a:t>carrying out an anti-</a:t>
            </a:r>
            <a:r>
              <a:rPr lang="en-US" sz="1200" dirty="0" err="1" smtClean="0">
                <a:latin typeface="Times New Roman" pitchFamily="18" charset="0"/>
                <a:cs typeface="Times New Roman" pitchFamily="18" charset="0"/>
              </a:rPr>
              <a:t>naxal</a:t>
            </a:r>
            <a:r>
              <a:rPr lang="en-US" sz="1200" dirty="0" smtClean="0">
                <a:latin typeface="Times New Roman" pitchFamily="18" charset="0"/>
                <a:cs typeface="Times New Roman" pitchFamily="18" charset="0"/>
              </a:rPr>
              <a:t> operation in the region, </a:t>
            </a:r>
            <a:r>
              <a:rPr lang="en-US" sz="1200" dirty="0" err="1" smtClean="0">
                <a:latin typeface="Times New Roman" pitchFamily="18" charset="0"/>
                <a:cs typeface="Times New Roman" pitchFamily="18" charset="0"/>
              </a:rPr>
              <a:t>Sukma</a:t>
            </a:r>
            <a:r>
              <a:rPr lang="en-US" sz="1200" dirty="0" smtClean="0">
                <a:latin typeface="Times New Roman" pitchFamily="18" charset="0"/>
                <a:cs typeface="Times New Roman" pitchFamily="18" charset="0"/>
              </a:rPr>
              <a:t> additional superintendent of police, </a:t>
            </a:r>
            <a:r>
              <a:rPr lang="en-US" sz="1200" dirty="0" err="1" smtClean="0">
                <a:latin typeface="Times New Roman" pitchFamily="18" charset="0"/>
                <a:cs typeface="Times New Roman" pitchFamily="18" charset="0"/>
              </a:rPr>
              <a:t>Santosh</a:t>
            </a:r>
            <a:r>
              <a:rPr lang="en-US" sz="1200" dirty="0" smtClean="0">
                <a:latin typeface="Times New Roman" pitchFamily="18" charset="0"/>
                <a:cs typeface="Times New Roman" pitchFamily="18" charset="0"/>
              </a:rPr>
              <a:t> Singh, said.</a:t>
            </a:r>
            <a:endParaRPr lang="en-US" sz="1200" dirty="0">
              <a:latin typeface="Times New Roman" pitchFamily="18" charset="0"/>
              <a:cs typeface="Times New Roman" pitchFamily="18" charset="0"/>
            </a:endParaRPr>
          </a:p>
        </p:txBody>
      </p:sp>
      <p:pic>
        <p:nvPicPr>
          <p:cNvPr id="30" name="Picture 2" descr="C:\Users\Media Designs\Desktop\insert-picture-here.jpg"/>
          <p:cNvPicPr>
            <a:picLocks noChangeAspect="1" noChangeArrowheads="1"/>
          </p:cNvPicPr>
          <p:nvPr/>
        </p:nvPicPr>
        <p:blipFill>
          <a:blip r:embed="rId2"/>
          <a:srcRect/>
          <a:stretch>
            <a:fillRect/>
          </a:stretch>
        </p:blipFill>
        <p:spPr bwMode="auto">
          <a:xfrm>
            <a:off x="762000" y="1066800"/>
            <a:ext cx="1871852" cy="1600200"/>
          </a:xfrm>
          <a:prstGeom prst="rect">
            <a:avLst/>
          </a:prstGeom>
          <a:noFill/>
        </p:spPr>
      </p:pic>
      <p:pic>
        <p:nvPicPr>
          <p:cNvPr id="17" name="Picture 2" descr="C:\Users\Media Designs\Desktop\insert-picture-here.jpg"/>
          <p:cNvPicPr>
            <a:picLocks noChangeAspect="1" noChangeArrowheads="1"/>
          </p:cNvPicPr>
          <p:nvPr/>
        </p:nvPicPr>
        <p:blipFill>
          <a:blip r:embed="rId2"/>
          <a:srcRect/>
          <a:stretch>
            <a:fillRect/>
          </a:stretch>
        </p:blipFill>
        <p:spPr bwMode="auto">
          <a:xfrm>
            <a:off x="6096000" y="2895600"/>
            <a:ext cx="2209800" cy="1889104"/>
          </a:xfrm>
          <a:prstGeom prst="rect">
            <a:avLst/>
          </a:prstGeom>
          <a:noFill/>
        </p:spPr>
      </p:pic>
      <p:pic>
        <p:nvPicPr>
          <p:cNvPr id="18" name="Picture 2" descr="C:\Users\Media Designs\Desktop\insert-picture-here.jpg"/>
          <p:cNvPicPr>
            <a:picLocks noChangeAspect="1" noChangeArrowheads="1"/>
          </p:cNvPicPr>
          <p:nvPr/>
        </p:nvPicPr>
        <p:blipFill>
          <a:blip r:embed="rId2"/>
          <a:srcRect/>
          <a:stretch>
            <a:fillRect/>
          </a:stretch>
        </p:blipFill>
        <p:spPr bwMode="auto">
          <a:xfrm>
            <a:off x="6858000" y="5257800"/>
            <a:ext cx="1693580" cy="1447800"/>
          </a:xfrm>
          <a:prstGeom prst="rect">
            <a:avLst/>
          </a:prstGeom>
          <a:noFill/>
        </p:spPr>
      </p:pic>
      <p:cxnSp>
        <p:nvCxnSpPr>
          <p:cNvPr id="33" name="Straight Connector 32"/>
          <p:cNvCxnSpPr/>
          <p:nvPr/>
        </p:nvCxnSpPr>
        <p:spPr>
          <a:xfrm rot="5400000">
            <a:off x="2324497" y="1866503"/>
            <a:ext cx="14478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419203" y="3885803"/>
            <a:ext cx="18288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982097" y="6057503"/>
            <a:ext cx="9906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STATES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152400" y="685800"/>
            <a:ext cx="3886200" cy="923330"/>
          </a:xfrm>
          <a:prstGeom prst="rect">
            <a:avLst/>
          </a:prstGeom>
        </p:spPr>
        <p:txBody>
          <a:bodyPr wrap="square">
            <a:spAutoFit/>
          </a:bodyPr>
          <a:lstStyle/>
          <a:p>
            <a:r>
              <a:rPr lang="en-US" dirty="0" err="1" smtClean="0">
                <a:latin typeface="Arial Black" pitchFamily="34" charset="0"/>
              </a:rPr>
              <a:t>Panchayat</a:t>
            </a:r>
            <a:r>
              <a:rPr lang="en-US" dirty="0" smtClean="0">
                <a:latin typeface="Arial Black" pitchFamily="34" charset="0"/>
              </a:rPr>
              <a:t> polls: SP leader booked for capturing booth in </a:t>
            </a:r>
            <a:r>
              <a:rPr lang="en-US" dirty="0" err="1" smtClean="0">
                <a:latin typeface="Arial Black" pitchFamily="34" charset="0"/>
              </a:rPr>
              <a:t>Mainpuri</a:t>
            </a:r>
            <a:endParaRPr lang="en-US" dirty="0">
              <a:latin typeface="Arial Black" pitchFamily="34" charset="0"/>
            </a:endParaRPr>
          </a:p>
        </p:txBody>
      </p:sp>
      <p:sp>
        <p:nvSpPr>
          <p:cNvPr id="22" name="TextBox 21"/>
          <p:cNvSpPr txBox="1"/>
          <p:nvPr/>
        </p:nvSpPr>
        <p:spPr>
          <a:xfrm>
            <a:off x="228601" y="1600200"/>
            <a:ext cx="3657600" cy="2677656"/>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GORAKHPUR: A </a:t>
            </a:r>
            <a:r>
              <a:rPr lang="en-US" sz="1200" dirty="0" err="1" smtClean="0">
                <a:latin typeface="Times New Roman" pitchFamily="18" charset="0"/>
                <a:cs typeface="Times New Roman" pitchFamily="18" charset="0"/>
              </a:rPr>
              <a:t>Samajwadi</a:t>
            </a:r>
            <a:r>
              <a:rPr lang="en-US" sz="1200" dirty="0" smtClean="0">
                <a:latin typeface="Times New Roman" pitchFamily="18" charset="0"/>
                <a:cs typeface="Times New Roman" pitchFamily="18" charset="0"/>
              </a:rPr>
              <a:t> Party leader and 14 others were booked for allegedly capturing a polling booth in the </a:t>
            </a:r>
            <a:r>
              <a:rPr lang="en-US" sz="1200" dirty="0" err="1" smtClean="0">
                <a:latin typeface="Times New Roman" pitchFamily="18" charset="0"/>
                <a:cs typeface="Times New Roman" pitchFamily="18" charset="0"/>
              </a:rPr>
              <a:t>Mainpuri</a:t>
            </a:r>
            <a:r>
              <a:rPr lang="en-US" sz="1200" dirty="0" smtClean="0">
                <a:latin typeface="Times New Roman" pitchFamily="18" charset="0"/>
                <a:cs typeface="Times New Roman" pitchFamily="18" charset="0"/>
              </a:rPr>
              <a:t> district during the second phase of </a:t>
            </a:r>
            <a:r>
              <a:rPr lang="en-US" sz="1200" dirty="0" err="1" smtClean="0">
                <a:latin typeface="Times New Roman" pitchFamily="18" charset="0"/>
                <a:cs typeface="Times New Roman" pitchFamily="18" charset="0"/>
              </a:rPr>
              <a:t>panchayat</a:t>
            </a:r>
            <a:r>
              <a:rPr lang="en-US" sz="1200" dirty="0" smtClean="0">
                <a:latin typeface="Times New Roman" pitchFamily="18" charset="0"/>
                <a:cs typeface="Times New Roman" pitchFamily="18" charset="0"/>
              </a:rPr>
              <a:t> elections on Tuesday (October 13). The FIR has been lodged against SP leader and the chairman of Uttar Pradesh Processing and Construction Cooperative Federation (PACCFED) </a:t>
            </a:r>
            <a:r>
              <a:rPr lang="en-US" sz="1200" dirty="0" err="1" smtClean="0">
                <a:latin typeface="Times New Roman" pitchFamily="18" charset="0"/>
                <a:cs typeface="Times New Roman" pitchFamily="18" charset="0"/>
              </a:rPr>
              <a:t>Tota</a:t>
            </a:r>
            <a:r>
              <a:rPr lang="en-US" sz="1200" dirty="0" smtClean="0">
                <a:latin typeface="Times New Roman" pitchFamily="18" charset="0"/>
                <a:cs typeface="Times New Roman" pitchFamily="18" charset="0"/>
              </a:rPr>
              <a:t> Ram </a:t>
            </a:r>
            <a:r>
              <a:rPr lang="en-US" sz="1200" dirty="0" err="1" smtClean="0">
                <a:latin typeface="Times New Roman" pitchFamily="18" charset="0"/>
                <a:cs typeface="Times New Roman" pitchFamily="18" charset="0"/>
              </a:rPr>
              <a:t>Yadav</a:t>
            </a:r>
            <a:r>
              <a:rPr lang="en-US" sz="1200" dirty="0" smtClean="0">
                <a:latin typeface="Times New Roman" pitchFamily="18" charset="0"/>
                <a:cs typeface="Times New Roman" pitchFamily="18" charset="0"/>
              </a:rPr>
              <a:t> and others at </a:t>
            </a:r>
            <a:r>
              <a:rPr lang="en-US" sz="1200" dirty="0" err="1" smtClean="0">
                <a:latin typeface="Times New Roman" pitchFamily="18" charset="0"/>
                <a:cs typeface="Times New Roman" pitchFamily="18" charset="0"/>
              </a:rPr>
              <a:t>Bewar</a:t>
            </a:r>
            <a:r>
              <a:rPr lang="en-US" sz="1200" dirty="0" smtClean="0">
                <a:latin typeface="Times New Roman" pitchFamily="18" charset="0"/>
                <a:cs typeface="Times New Roman" pitchFamily="18" charset="0"/>
              </a:rPr>
              <a:t> police station.</a:t>
            </a:r>
          </a:p>
          <a:p>
            <a:pPr algn="just"/>
            <a:r>
              <a:rPr lang="en-US" sz="1200" dirty="0" smtClean="0">
                <a:latin typeface="Times New Roman" pitchFamily="18" charset="0"/>
                <a:cs typeface="Times New Roman" pitchFamily="18" charset="0"/>
              </a:rPr>
              <a:t>The FIR comes after a video went viral Friday, which showed </a:t>
            </a:r>
            <a:r>
              <a:rPr lang="en-US" sz="1200" dirty="0" err="1" smtClean="0">
                <a:latin typeface="Times New Roman" pitchFamily="18" charset="0"/>
                <a:cs typeface="Times New Roman" pitchFamily="18" charset="0"/>
              </a:rPr>
              <a:t>Tota</a:t>
            </a:r>
            <a:r>
              <a:rPr lang="en-US" sz="1200" dirty="0" smtClean="0">
                <a:latin typeface="Times New Roman" pitchFamily="18" charset="0"/>
                <a:cs typeface="Times New Roman" pitchFamily="18" charset="0"/>
              </a:rPr>
              <a:t> Ram allegedly stamping ballot papers in bulk at Raipur polling booth in </a:t>
            </a:r>
            <a:r>
              <a:rPr lang="en-US" sz="1200" dirty="0" err="1" smtClean="0">
                <a:latin typeface="Times New Roman" pitchFamily="18" charset="0"/>
                <a:cs typeface="Times New Roman" pitchFamily="18" charset="0"/>
              </a:rPr>
              <a:t>Bewar</a:t>
            </a:r>
            <a:r>
              <a:rPr lang="en-US" sz="1200" dirty="0" smtClean="0">
                <a:latin typeface="Times New Roman" pitchFamily="18" charset="0"/>
                <a:cs typeface="Times New Roman" pitchFamily="18" charset="0"/>
              </a:rPr>
              <a:t> block as poll staff and police remained mute spectators, SHO </a:t>
            </a:r>
            <a:r>
              <a:rPr lang="en-US" sz="1200" dirty="0" err="1" smtClean="0">
                <a:latin typeface="Times New Roman" pitchFamily="18" charset="0"/>
                <a:cs typeface="Times New Roman" pitchFamily="18" charset="0"/>
              </a:rPr>
              <a:t>Narendra</a:t>
            </a:r>
            <a:r>
              <a:rPr lang="en-US" sz="1200" dirty="0" smtClean="0">
                <a:latin typeface="Times New Roman" pitchFamily="18" charset="0"/>
                <a:cs typeface="Times New Roman" pitchFamily="18" charset="0"/>
              </a:rPr>
              <a:t> Singh said.</a:t>
            </a:r>
          </a:p>
          <a:p>
            <a:pPr algn="just"/>
            <a:endParaRPr lang="en-US" sz="1200" dirty="0">
              <a:latin typeface="Times New Roman" pitchFamily="18" charset="0"/>
              <a:cs typeface="Times New Roman" pitchFamily="18" charset="0"/>
            </a:endParaRPr>
          </a:p>
        </p:txBody>
      </p:sp>
      <p:sp>
        <p:nvSpPr>
          <p:cNvPr id="23" name="TextBox 22"/>
          <p:cNvSpPr txBox="1"/>
          <p:nvPr/>
        </p:nvSpPr>
        <p:spPr>
          <a:xfrm>
            <a:off x="4236631" y="838200"/>
            <a:ext cx="4754969" cy="923330"/>
          </a:xfrm>
          <a:prstGeom prst="rect">
            <a:avLst/>
          </a:prstGeom>
          <a:noFill/>
        </p:spPr>
        <p:txBody>
          <a:bodyPr wrap="square" rtlCol="0">
            <a:spAutoFit/>
          </a:bodyPr>
          <a:lstStyle/>
          <a:p>
            <a:r>
              <a:rPr lang="en-US" b="1" dirty="0" smtClean="0">
                <a:latin typeface="Arial Black" pitchFamily="34" charset="0"/>
              </a:rPr>
              <a:t>An average day in Delhi: Six rapes, 14 molestations reported, say police data </a:t>
            </a:r>
          </a:p>
        </p:txBody>
      </p:sp>
      <p:sp>
        <p:nvSpPr>
          <p:cNvPr id="24" name="TextBox 23"/>
          <p:cNvSpPr txBox="1"/>
          <p:nvPr/>
        </p:nvSpPr>
        <p:spPr>
          <a:xfrm>
            <a:off x="4267200" y="1828800"/>
            <a:ext cx="4724400" cy="2308324"/>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DELHI: Police data for the first nine months of this year shows that six rape and 14 molestation cases have been reported in the capital every day. Meanwhile, 364 rape cases of girls aged 10 and below were reported in 2013 and 2014, according to National Crime Records Bureau (NCRB) data. While NCRB data on crimes against children is not yet available for this year, child rights’ activists claimed that the crime rate against toddlers is on the rise. “The total number of cases registered by Delhi Police under the POCSO Act between December 2012 and March 2014 is 1,492. The maximum number of cases under POCSO Act were registered in the police district of Outer Delhi (226) followed by West (200) and Southeast (176),” said a senior police officer</a:t>
            </a:r>
            <a:r>
              <a:rPr lang="en-US" sz="1200" dirty="0" smtClean="0"/>
              <a:t>.</a:t>
            </a:r>
          </a:p>
          <a:p>
            <a:pPr algn="just"/>
            <a:endParaRPr lang="en-US" sz="1200" dirty="0">
              <a:latin typeface="Times New Roman" pitchFamily="18" charset="0"/>
              <a:cs typeface="Times New Roman" pitchFamily="18" charset="0"/>
            </a:endParaRPr>
          </a:p>
        </p:txBody>
      </p:sp>
      <p:sp>
        <p:nvSpPr>
          <p:cNvPr id="26" name="Rectangle 25"/>
          <p:cNvSpPr/>
          <p:nvPr/>
        </p:nvSpPr>
        <p:spPr>
          <a:xfrm>
            <a:off x="304800" y="4495800"/>
            <a:ext cx="6248400" cy="369332"/>
          </a:xfrm>
          <a:prstGeom prst="rect">
            <a:avLst/>
          </a:prstGeom>
        </p:spPr>
        <p:txBody>
          <a:bodyPr wrap="square">
            <a:spAutoFit/>
          </a:bodyPr>
          <a:lstStyle/>
          <a:p>
            <a:r>
              <a:rPr lang="en-US" b="1" dirty="0" smtClean="0">
                <a:latin typeface="Arial Black" pitchFamily="34" charset="0"/>
              </a:rPr>
              <a:t>10 injured in cylinder explosion in </a:t>
            </a:r>
            <a:r>
              <a:rPr lang="en-US" b="1" dirty="0" err="1" smtClean="0">
                <a:latin typeface="Arial Black" pitchFamily="34" charset="0"/>
              </a:rPr>
              <a:t>Vikhroli</a:t>
            </a:r>
            <a:endParaRPr lang="en-US" b="1" dirty="0" smtClean="0">
              <a:latin typeface="Arial Black" pitchFamily="34" charset="0"/>
            </a:endParaRPr>
          </a:p>
        </p:txBody>
      </p:sp>
      <p:sp>
        <p:nvSpPr>
          <p:cNvPr id="27" name="TextBox 26"/>
          <p:cNvSpPr txBox="1"/>
          <p:nvPr/>
        </p:nvSpPr>
        <p:spPr>
          <a:xfrm>
            <a:off x="381000" y="4953000"/>
            <a:ext cx="7924800" cy="1569660"/>
          </a:xfrm>
          <a:prstGeom prst="rect">
            <a:avLst/>
          </a:prstGeom>
          <a:noFill/>
        </p:spPr>
        <p:txBody>
          <a:bodyPr wrap="square" rtlCol="0">
            <a:spAutoFit/>
          </a:bodyPr>
          <a:lstStyle/>
          <a:p>
            <a:r>
              <a:rPr lang="en-US" sz="1200" dirty="0" smtClean="0">
                <a:latin typeface="Times New Roman" pitchFamily="18" charset="0"/>
                <a:cs typeface="Times New Roman" pitchFamily="18" charset="0"/>
              </a:rPr>
              <a:t>MUMBAI: TEN people were injured, three of them seriously, in an explosion caused by gas leaking from a domestic gas cylinder in a residential area in </a:t>
            </a:r>
            <a:r>
              <a:rPr lang="en-US" sz="1200" dirty="0" err="1" smtClean="0">
                <a:latin typeface="Times New Roman" pitchFamily="18" charset="0"/>
                <a:cs typeface="Times New Roman" pitchFamily="18" charset="0"/>
              </a:rPr>
              <a:t>Vikhroli</a:t>
            </a:r>
            <a:r>
              <a:rPr lang="en-US" sz="1200" dirty="0" smtClean="0">
                <a:latin typeface="Times New Roman" pitchFamily="18" charset="0"/>
                <a:cs typeface="Times New Roman" pitchFamily="18" charset="0"/>
              </a:rPr>
              <a:t> Friday. The injured included three teenagers of whom one sustained 80 per cent burns, officials said. According to </a:t>
            </a:r>
            <a:r>
              <a:rPr lang="en-US" sz="1200" dirty="0" err="1" smtClean="0">
                <a:latin typeface="Times New Roman" pitchFamily="18" charset="0"/>
                <a:cs typeface="Times New Roman" pitchFamily="18" charset="0"/>
              </a:rPr>
              <a:t>Parksite</a:t>
            </a:r>
            <a:r>
              <a:rPr lang="en-US" sz="1200" dirty="0" smtClean="0">
                <a:latin typeface="Times New Roman" pitchFamily="18" charset="0"/>
                <a:cs typeface="Times New Roman" pitchFamily="18" charset="0"/>
              </a:rPr>
              <a:t> police, the incident occurred around noon at the residence of </a:t>
            </a:r>
            <a:r>
              <a:rPr lang="en-US" sz="1200" dirty="0" err="1" smtClean="0">
                <a:latin typeface="Times New Roman" pitchFamily="18" charset="0"/>
                <a:cs typeface="Times New Roman" pitchFamily="18" charset="0"/>
              </a:rPr>
              <a:t>Vimal</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Chavan</a:t>
            </a:r>
            <a:r>
              <a:rPr lang="en-US" sz="1200" dirty="0" smtClean="0">
                <a:latin typeface="Times New Roman" pitchFamily="18" charset="0"/>
                <a:cs typeface="Times New Roman" pitchFamily="18" charset="0"/>
              </a:rPr>
              <a:t> (50). The police said the family stays in a ground-plus-one structure in </a:t>
            </a:r>
            <a:r>
              <a:rPr lang="en-US" sz="1200" dirty="0" err="1" smtClean="0">
                <a:latin typeface="Times New Roman" pitchFamily="18" charset="0"/>
                <a:cs typeface="Times New Roman" pitchFamily="18" charset="0"/>
              </a:rPr>
              <a:t>Varsha</a:t>
            </a:r>
            <a:r>
              <a:rPr lang="en-US" sz="1200" dirty="0" smtClean="0">
                <a:latin typeface="Times New Roman" pitchFamily="18" charset="0"/>
                <a:cs typeface="Times New Roman" pitchFamily="18" charset="0"/>
              </a:rPr>
              <a:t> Nagar area in </a:t>
            </a:r>
            <a:r>
              <a:rPr lang="en-US" sz="1200" dirty="0" err="1" smtClean="0">
                <a:latin typeface="Times New Roman" pitchFamily="18" charset="0"/>
                <a:cs typeface="Times New Roman" pitchFamily="18" charset="0"/>
              </a:rPr>
              <a:t>Parksite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Vikhroli</a:t>
            </a:r>
            <a:r>
              <a:rPr lang="en-US" sz="1200" dirty="0" smtClean="0">
                <a:latin typeface="Times New Roman" pitchFamily="18" charset="0"/>
                <a:cs typeface="Times New Roman" pitchFamily="18" charset="0"/>
              </a:rPr>
              <a:t> (east).</a:t>
            </a:r>
          </a:p>
          <a:p>
            <a:r>
              <a:rPr lang="en-US" sz="1200" dirty="0" smtClean="0">
                <a:latin typeface="Times New Roman" pitchFamily="18" charset="0"/>
                <a:cs typeface="Times New Roman" pitchFamily="18" charset="0"/>
              </a:rPr>
              <a:t>“The LPG cylinder in </a:t>
            </a:r>
            <a:r>
              <a:rPr lang="en-US" sz="1200" dirty="0" err="1" smtClean="0">
                <a:latin typeface="Times New Roman" pitchFamily="18" charset="0"/>
                <a:cs typeface="Times New Roman" pitchFamily="18" charset="0"/>
              </a:rPr>
              <a:t>Vimal’s</a:t>
            </a:r>
            <a:r>
              <a:rPr lang="en-US" sz="1200" dirty="0" smtClean="0">
                <a:latin typeface="Times New Roman" pitchFamily="18" charset="0"/>
                <a:cs typeface="Times New Roman" pitchFamily="18" charset="0"/>
              </a:rPr>
              <a:t> house had run out of gas, and she borrowed a spare cylinder from her </a:t>
            </a:r>
            <a:r>
              <a:rPr lang="en-US" sz="1200" dirty="0" err="1" smtClean="0">
                <a:latin typeface="Times New Roman" pitchFamily="18" charset="0"/>
                <a:cs typeface="Times New Roman" pitchFamily="18" charset="0"/>
              </a:rPr>
              <a:t>neighbour</a:t>
            </a:r>
            <a:r>
              <a:rPr lang="en-US" sz="1200" dirty="0" smtClean="0">
                <a:latin typeface="Times New Roman" pitchFamily="18" charset="0"/>
                <a:cs typeface="Times New Roman" pitchFamily="18" charset="0"/>
              </a:rPr>
              <a:t>. While she was connecting the cylinder to the stove, she smelled gas and went to tell her </a:t>
            </a:r>
            <a:r>
              <a:rPr lang="en-US" sz="1200" dirty="0" err="1" smtClean="0">
                <a:latin typeface="Times New Roman" pitchFamily="18" charset="0"/>
                <a:cs typeface="Times New Roman" pitchFamily="18" charset="0"/>
              </a:rPr>
              <a:t>neighbour</a:t>
            </a:r>
            <a:r>
              <a:rPr lang="en-US" sz="1200" dirty="0" smtClean="0">
                <a:latin typeface="Times New Roman" pitchFamily="18" charset="0"/>
                <a:cs typeface="Times New Roman" pitchFamily="18" charset="0"/>
              </a:rPr>
              <a:t> there was a possible leak. As soon as she returned to her house after the conversation, there was an explosion. We believe it could have been caused after the leaking gas came in contact with a spark or a flame,” said Senior Police Inspector </a:t>
            </a:r>
            <a:r>
              <a:rPr lang="en-US" sz="1200" dirty="0" err="1" smtClean="0">
                <a:latin typeface="Times New Roman" pitchFamily="18" charset="0"/>
                <a:cs typeface="Times New Roman" pitchFamily="18" charset="0"/>
              </a:rPr>
              <a:t>Rajendra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Kulkarni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Parksite</a:t>
            </a:r>
            <a:r>
              <a:rPr lang="en-US" sz="1200" dirty="0" smtClean="0">
                <a:latin typeface="Times New Roman" pitchFamily="18" charset="0"/>
                <a:cs typeface="Times New Roman" pitchFamily="18" charset="0"/>
              </a:rPr>
              <a:t> police station.</a:t>
            </a:r>
          </a:p>
        </p:txBody>
      </p:sp>
      <p:cxnSp>
        <p:nvCxnSpPr>
          <p:cNvPr id="31" name="Straight Connector 30"/>
          <p:cNvCxnSpPr/>
          <p:nvPr/>
        </p:nvCxnSpPr>
        <p:spPr>
          <a:xfrm rot="5400000">
            <a:off x="2362994" y="2514600"/>
            <a:ext cx="33520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4343400"/>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MY CITIES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152400" y="685800"/>
            <a:ext cx="4038600" cy="646331"/>
          </a:xfrm>
          <a:prstGeom prst="rect">
            <a:avLst/>
          </a:prstGeom>
        </p:spPr>
        <p:txBody>
          <a:bodyPr wrap="square">
            <a:spAutoFit/>
          </a:bodyPr>
          <a:lstStyle/>
          <a:p>
            <a:r>
              <a:rPr lang="en-US" b="1" dirty="0" smtClean="0">
                <a:latin typeface="Arial Black" pitchFamily="34" charset="0"/>
              </a:rPr>
              <a:t>Gorakhpur forgets </a:t>
            </a:r>
            <a:r>
              <a:rPr lang="en-US" b="1" dirty="0" err="1" smtClean="0">
                <a:latin typeface="Arial Black" pitchFamily="34" charset="0"/>
              </a:rPr>
              <a:t>Premchand</a:t>
            </a:r>
            <a:endParaRPr lang="en-US" b="1" dirty="0" smtClean="0">
              <a:latin typeface="Arial Black" pitchFamily="34" charset="0"/>
            </a:endParaRPr>
          </a:p>
          <a:p>
            <a:r>
              <a:rPr lang="en-US" b="1" dirty="0" smtClean="0">
                <a:latin typeface="Arial Black" pitchFamily="34" charset="0"/>
              </a:rPr>
              <a:t> on his 79th death anniversary</a:t>
            </a:r>
            <a:endParaRPr lang="en-US" b="1" dirty="0">
              <a:latin typeface="Arial Black" pitchFamily="34" charset="0"/>
            </a:endParaRPr>
          </a:p>
        </p:txBody>
      </p:sp>
      <p:sp>
        <p:nvSpPr>
          <p:cNvPr id="22" name="TextBox 21"/>
          <p:cNvSpPr txBox="1"/>
          <p:nvPr/>
        </p:nvSpPr>
        <p:spPr>
          <a:xfrm>
            <a:off x="304800" y="1295400"/>
            <a:ext cx="3962400" cy="2123658"/>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GORAKHPUR: Gorakhpur forgot one of its most illustrious citizen </a:t>
            </a:r>
            <a:r>
              <a:rPr lang="en-US" sz="1200" dirty="0" err="1" smtClean="0">
                <a:latin typeface="Times New Roman" pitchFamily="18" charset="0"/>
                <a:cs typeface="Times New Roman" pitchFamily="18" charset="0"/>
              </a:rPr>
              <a:t>Munshi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Premchand</a:t>
            </a:r>
            <a:r>
              <a:rPr lang="en-US" sz="1200" dirty="0" smtClean="0">
                <a:latin typeface="Times New Roman" pitchFamily="18" charset="0"/>
                <a:cs typeface="Times New Roman" pitchFamily="18" charset="0"/>
              </a:rPr>
              <a:t> on Thursday. Not a single event was organized in memory of the most famous Hindi writer,</a:t>
            </a:r>
          </a:p>
          <a:p>
            <a:pPr algn="just"/>
            <a:r>
              <a:rPr lang="en-US" sz="1200" dirty="0" smtClean="0">
                <a:latin typeface="Times New Roman" pitchFamily="18" charset="0"/>
                <a:cs typeface="Times New Roman" pitchFamily="18" charset="0"/>
              </a:rPr>
              <a:t> who had passed away in Varanasi on October 8, 1936 at the age of 56. In his short life, he had penned over 14 novels and 300 short stories in Hindi and Urdu. </a:t>
            </a:r>
            <a:r>
              <a:rPr lang="en-US" sz="1200" dirty="0" err="1" smtClean="0">
                <a:latin typeface="Times New Roman" pitchFamily="18" charset="0"/>
                <a:cs typeface="Times New Roman" pitchFamily="18" charset="0"/>
              </a:rPr>
              <a:t>Munshi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Premchand</a:t>
            </a:r>
            <a:r>
              <a:rPr lang="en-US" sz="1200" dirty="0" smtClean="0">
                <a:latin typeface="Times New Roman" pitchFamily="18" charset="0"/>
                <a:cs typeface="Times New Roman" pitchFamily="18" charset="0"/>
              </a:rPr>
              <a:t> had a long and vital connection with Gorakhpur and the </a:t>
            </a:r>
          </a:p>
          <a:p>
            <a:pPr algn="just"/>
            <a:r>
              <a:rPr lang="en-US" sz="1200" dirty="0" smtClean="0">
                <a:latin typeface="Times New Roman" pitchFamily="18" charset="0"/>
                <a:cs typeface="Times New Roman" pitchFamily="18" charset="0"/>
              </a:rPr>
              <a:t>city formed the centre stage of most of his writings. Encouraged by Mahatma Gandhi's speech at Bale Ka </a:t>
            </a:r>
            <a:r>
              <a:rPr lang="en-US" sz="1200" dirty="0" err="1" smtClean="0">
                <a:latin typeface="Times New Roman" pitchFamily="18" charset="0"/>
                <a:cs typeface="Times New Roman" pitchFamily="18" charset="0"/>
              </a:rPr>
              <a:t>Maidan</a:t>
            </a:r>
            <a:r>
              <a:rPr lang="en-US" sz="1200" dirty="0" smtClean="0">
                <a:latin typeface="Times New Roman" pitchFamily="18" charset="0"/>
                <a:cs typeface="Times New Roman" pitchFamily="18" charset="0"/>
              </a:rPr>
              <a:t> in the city, he quit government job in 1921 to join the freedom struggle</a:t>
            </a:r>
            <a:endParaRPr lang="en-US" sz="1200" dirty="0">
              <a:latin typeface="Times New Roman" pitchFamily="18" charset="0"/>
              <a:cs typeface="Times New Roman" pitchFamily="18" charset="0"/>
            </a:endParaRPr>
          </a:p>
        </p:txBody>
      </p:sp>
      <p:sp>
        <p:nvSpPr>
          <p:cNvPr id="23" name="TextBox 22"/>
          <p:cNvSpPr txBox="1"/>
          <p:nvPr/>
        </p:nvSpPr>
        <p:spPr>
          <a:xfrm>
            <a:off x="4236631" y="3581400"/>
            <a:ext cx="4907369" cy="646331"/>
          </a:xfrm>
          <a:prstGeom prst="rect">
            <a:avLst/>
          </a:prstGeom>
          <a:noFill/>
        </p:spPr>
        <p:txBody>
          <a:bodyPr wrap="none" rtlCol="0">
            <a:spAutoFit/>
          </a:bodyPr>
          <a:lstStyle/>
          <a:p>
            <a:r>
              <a:rPr lang="en-US" b="1" dirty="0" smtClean="0">
                <a:latin typeface="Arial Black" pitchFamily="34" charset="0"/>
              </a:rPr>
              <a:t>Metro will come to Nagpur for a price</a:t>
            </a:r>
          </a:p>
          <a:p>
            <a:endParaRPr lang="en-US" dirty="0"/>
          </a:p>
        </p:txBody>
      </p:sp>
      <p:sp>
        <p:nvSpPr>
          <p:cNvPr id="24" name="TextBox 23"/>
          <p:cNvSpPr txBox="1"/>
          <p:nvPr/>
        </p:nvSpPr>
        <p:spPr>
          <a:xfrm>
            <a:off x="4312831" y="3962400"/>
            <a:ext cx="4419600" cy="1569660"/>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NAGPUR: Most </a:t>
            </a:r>
            <a:r>
              <a:rPr lang="en-US" sz="1200" dirty="0" err="1" smtClean="0">
                <a:latin typeface="Times New Roman" pitchFamily="18" charset="0"/>
                <a:cs typeface="Times New Roman" pitchFamily="18" charset="0"/>
              </a:rPr>
              <a:t>Nagpurians</a:t>
            </a:r>
            <a:r>
              <a:rPr lang="en-US" sz="1200" dirty="0" smtClean="0">
                <a:latin typeface="Times New Roman" pitchFamily="18" charset="0"/>
                <a:cs typeface="Times New Roman" pitchFamily="18" charset="0"/>
              </a:rPr>
              <a:t> are excited over the metro rail but </a:t>
            </a:r>
          </a:p>
          <a:p>
            <a:pPr algn="just"/>
            <a:r>
              <a:rPr lang="en-US" sz="1200" dirty="0" smtClean="0">
                <a:latin typeface="Times New Roman" pitchFamily="18" charset="0"/>
                <a:cs typeface="Times New Roman" pitchFamily="18" charset="0"/>
              </a:rPr>
              <a:t>this ambitious project will come at a cost to them. Other than</a:t>
            </a:r>
          </a:p>
          <a:p>
            <a:pPr algn="just"/>
            <a:r>
              <a:rPr lang="en-US" sz="1200" dirty="0" smtClean="0">
                <a:latin typeface="Times New Roman" pitchFamily="18" charset="0"/>
                <a:cs typeface="Times New Roman" pitchFamily="18" charset="0"/>
              </a:rPr>
              <a:t> 1 per cent increase in stamp duty on property transactions, the </a:t>
            </a:r>
          </a:p>
          <a:p>
            <a:pPr algn="just"/>
            <a:r>
              <a:rPr lang="en-US" sz="1200" dirty="0" smtClean="0">
                <a:latin typeface="Times New Roman" pitchFamily="18" charset="0"/>
                <a:cs typeface="Times New Roman" pitchFamily="18" charset="0"/>
              </a:rPr>
              <a:t>Nagpur Metro Rail Corporation Ltd (NMRCL) is also seeking to levy a 10 per cent surcharge on property tax charged by Nagpur Municipal Corporation. It also wants to charge 10 per cent tax on premium of balcony, passage or stairs. Proposals in this regard will be sent to the urban development ministry.</a:t>
            </a:r>
            <a:endParaRPr lang="en-US" sz="1200" dirty="0">
              <a:latin typeface="Times New Roman" pitchFamily="18" charset="0"/>
              <a:cs typeface="Times New Roman" pitchFamily="18" charset="0"/>
            </a:endParaRPr>
          </a:p>
        </p:txBody>
      </p:sp>
      <p:sp>
        <p:nvSpPr>
          <p:cNvPr id="26" name="Rectangle 25"/>
          <p:cNvSpPr/>
          <p:nvPr/>
        </p:nvSpPr>
        <p:spPr>
          <a:xfrm>
            <a:off x="76200" y="3505200"/>
            <a:ext cx="4191000" cy="646331"/>
          </a:xfrm>
          <a:prstGeom prst="rect">
            <a:avLst/>
          </a:prstGeom>
        </p:spPr>
        <p:txBody>
          <a:bodyPr wrap="square">
            <a:spAutoFit/>
          </a:bodyPr>
          <a:lstStyle/>
          <a:p>
            <a:r>
              <a:rPr lang="en-US" b="1" dirty="0" smtClean="0">
                <a:latin typeface="Arial Black" pitchFamily="34" charset="0"/>
              </a:rPr>
              <a:t>Two </a:t>
            </a:r>
            <a:r>
              <a:rPr lang="en-US" b="1" dirty="0" err="1" smtClean="0">
                <a:latin typeface="Arial Black" pitchFamily="34" charset="0"/>
              </a:rPr>
              <a:t>CoBRA</a:t>
            </a:r>
            <a:r>
              <a:rPr lang="en-US" b="1" dirty="0" smtClean="0">
                <a:latin typeface="Arial Black" pitchFamily="34" charset="0"/>
              </a:rPr>
              <a:t> </a:t>
            </a:r>
            <a:r>
              <a:rPr lang="en-US" b="1" dirty="0" err="1" smtClean="0">
                <a:latin typeface="Arial Black" pitchFamily="34" charset="0"/>
              </a:rPr>
              <a:t>jawans</a:t>
            </a:r>
            <a:r>
              <a:rPr lang="en-US" b="1" dirty="0" smtClean="0">
                <a:latin typeface="Arial Black" pitchFamily="34" charset="0"/>
              </a:rPr>
              <a:t> injured in gun-battle with </a:t>
            </a:r>
            <a:r>
              <a:rPr lang="en-US" b="1" dirty="0" err="1" smtClean="0">
                <a:latin typeface="Arial Black" pitchFamily="34" charset="0"/>
              </a:rPr>
              <a:t>naxals</a:t>
            </a:r>
            <a:endParaRPr lang="en-US" b="1" dirty="0">
              <a:latin typeface="Arial Black" pitchFamily="34" charset="0"/>
            </a:endParaRPr>
          </a:p>
        </p:txBody>
      </p:sp>
      <p:sp>
        <p:nvSpPr>
          <p:cNvPr id="27" name="TextBox 26"/>
          <p:cNvSpPr txBox="1"/>
          <p:nvPr/>
        </p:nvSpPr>
        <p:spPr>
          <a:xfrm>
            <a:off x="152400" y="4191000"/>
            <a:ext cx="3962400" cy="1569660"/>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RAIPUR: Two </a:t>
            </a:r>
            <a:r>
              <a:rPr lang="en-US" sz="1200" dirty="0" err="1" smtClean="0">
                <a:latin typeface="Times New Roman" pitchFamily="18" charset="0"/>
                <a:cs typeface="Times New Roman" pitchFamily="18" charset="0"/>
              </a:rPr>
              <a:t>CoBRA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jawans</a:t>
            </a:r>
            <a:r>
              <a:rPr lang="en-US" sz="1200" dirty="0" smtClean="0">
                <a:latin typeface="Times New Roman" pitchFamily="18" charset="0"/>
                <a:cs typeface="Times New Roman" pitchFamily="18" charset="0"/>
              </a:rPr>
              <a:t> were on Thursday injured in a fierce </a:t>
            </a:r>
            <a:r>
              <a:rPr lang="en-US" sz="1200" dirty="0" err="1" smtClean="0">
                <a:latin typeface="Times New Roman" pitchFamily="18" charset="0"/>
                <a:cs typeface="Times New Roman" pitchFamily="18" charset="0"/>
              </a:rPr>
              <a:t>gunbattle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betweensecurity</a:t>
            </a:r>
            <a:r>
              <a:rPr lang="en-US" sz="1200" dirty="0" smtClean="0">
                <a:latin typeface="Times New Roman" pitchFamily="18" charset="0"/>
                <a:cs typeface="Times New Roman" pitchFamily="18" charset="0"/>
              </a:rPr>
              <a:t> forces and </a:t>
            </a:r>
            <a:r>
              <a:rPr lang="en-US" sz="1200" dirty="0" err="1" smtClean="0">
                <a:latin typeface="Times New Roman" pitchFamily="18" charset="0"/>
                <a:cs typeface="Times New Roman" pitchFamily="18" charset="0"/>
              </a:rPr>
              <a:t>naxals</a:t>
            </a:r>
            <a:r>
              <a:rPr lang="en-US" sz="1200" dirty="0" smtClean="0">
                <a:latin typeface="Times New Roman" pitchFamily="18" charset="0"/>
                <a:cs typeface="Times New Roman" pitchFamily="18" charset="0"/>
              </a:rPr>
              <a:t> in Chhattisgarh's insurgency-hit </a:t>
            </a:r>
            <a:r>
              <a:rPr lang="en-US" sz="1200" dirty="0" err="1" smtClean="0">
                <a:latin typeface="Times New Roman" pitchFamily="18" charset="0"/>
                <a:cs typeface="Times New Roman" pitchFamily="18" charset="0"/>
              </a:rPr>
              <a:t>Sukma</a:t>
            </a:r>
            <a:r>
              <a:rPr lang="en-US" sz="1200" dirty="0" smtClean="0">
                <a:latin typeface="Times New Roman" pitchFamily="18" charset="0"/>
                <a:cs typeface="Times New Roman" pitchFamily="18" charset="0"/>
              </a:rPr>
              <a:t> district, police said.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The skirmish occurred in the restive </a:t>
            </a:r>
            <a:r>
              <a:rPr lang="en-US" sz="1200" dirty="0" err="1" smtClean="0">
                <a:latin typeface="Times New Roman" pitchFamily="18" charset="0"/>
                <a:cs typeface="Times New Roman" pitchFamily="18" charset="0"/>
              </a:rPr>
              <a:t>Tetri</a:t>
            </a:r>
            <a:r>
              <a:rPr lang="en-US" sz="1200" dirty="0" smtClean="0">
                <a:latin typeface="Times New Roman" pitchFamily="18" charset="0"/>
                <a:cs typeface="Times New Roman" pitchFamily="18" charset="0"/>
              </a:rPr>
              <a:t> forests under </a:t>
            </a:r>
            <a:r>
              <a:rPr lang="en-US" sz="1200" dirty="0" err="1" smtClean="0">
                <a:latin typeface="Times New Roman" pitchFamily="18" charset="0"/>
                <a:cs typeface="Times New Roman" pitchFamily="18" charset="0"/>
              </a:rPr>
              <a:t>Bhejji</a:t>
            </a:r>
            <a:r>
              <a:rPr lang="en-US" sz="1200" dirty="0" smtClean="0">
                <a:latin typeface="Times New Roman" pitchFamily="18" charset="0"/>
                <a:cs typeface="Times New Roman" pitchFamily="18" charset="0"/>
              </a:rPr>
              <a:t> police station limits when a squad of CRPF's elite battalion-</a:t>
            </a:r>
            <a:r>
              <a:rPr lang="en-US" sz="1200" dirty="0" err="1" smtClean="0">
                <a:latin typeface="Times New Roman" pitchFamily="18" charset="0"/>
                <a:cs typeface="Times New Roman" pitchFamily="18" charset="0"/>
              </a:rPr>
              <a:t>CoBRA</a:t>
            </a:r>
            <a:r>
              <a:rPr lang="en-US" sz="1200" dirty="0" smtClean="0">
                <a:latin typeface="Times New Roman" pitchFamily="18" charset="0"/>
                <a:cs typeface="Times New Roman" pitchFamily="18" charset="0"/>
              </a:rPr>
              <a:t> (Commando Battalion for Resolute Action) was </a:t>
            </a:r>
          </a:p>
          <a:p>
            <a:pPr algn="just"/>
            <a:r>
              <a:rPr lang="en-US" sz="1200" dirty="0" smtClean="0">
                <a:latin typeface="Times New Roman" pitchFamily="18" charset="0"/>
                <a:cs typeface="Times New Roman" pitchFamily="18" charset="0"/>
              </a:rPr>
              <a:t>carrying out an anti-</a:t>
            </a:r>
            <a:r>
              <a:rPr lang="en-US" sz="1200" dirty="0" err="1" smtClean="0">
                <a:latin typeface="Times New Roman" pitchFamily="18" charset="0"/>
                <a:cs typeface="Times New Roman" pitchFamily="18" charset="0"/>
              </a:rPr>
              <a:t>naxal</a:t>
            </a:r>
            <a:r>
              <a:rPr lang="en-US" sz="1200" dirty="0" smtClean="0">
                <a:latin typeface="Times New Roman" pitchFamily="18" charset="0"/>
                <a:cs typeface="Times New Roman" pitchFamily="18" charset="0"/>
              </a:rPr>
              <a:t> operation in the region, </a:t>
            </a:r>
            <a:r>
              <a:rPr lang="en-US" sz="1200" dirty="0" err="1" smtClean="0">
                <a:latin typeface="Times New Roman" pitchFamily="18" charset="0"/>
                <a:cs typeface="Times New Roman" pitchFamily="18" charset="0"/>
              </a:rPr>
              <a:t>Sukma</a:t>
            </a:r>
            <a:r>
              <a:rPr lang="en-US" sz="1200" dirty="0" smtClean="0">
                <a:latin typeface="Times New Roman" pitchFamily="18" charset="0"/>
                <a:cs typeface="Times New Roman" pitchFamily="18" charset="0"/>
              </a:rPr>
              <a:t> additional superintendent of </a:t>
            </a:r>
            <a:r>
              <a:rPr lang="en-US" sz="1200" dirty="0" err="1" smtClean="0">
                <a:latin typeface="Times New Roman" pitchFamily="18" charset="0"/>
                <a:cs typeface="Times New Roman" pitchFamily="18" charset="0"/>
              </a:rPr>
              <a:t>police,Santosh</a:t>
            </a:r>
            <a:r>
              <a:rPr lang="en-US" sz="1200" dirty="0" smtClean="0">
                <a:latin typeface="Times New Roman" pitchFamily="18" charset="0"/>
                <a:cs typeface="Times New Roman" pitchFamily="18" charset="0"/>
              </a:rPr>
              <a:t> Singh, said.</a:t>
            </a:r>
            <a:endParaRPr lang="en-US" sz="1200" dirty="0">
              <a:latin typeface="Times New Roman" pitchFamily="18" charset="0"/>
              <a:cs typeface="Times New Roman" pitchFamily="18" charset="0"/>
            </a:endParaRPr>
          </a:p>
        </p:txBody>
      </p:sp>
      <p:pic>
        <p:nvPicPr>
          <p:cNvPr id="17" name="Picture 2" descr="C:\Users\Media Designs\Desktop\insert-picture-here.jpg"/>
          <p:cNvPicPr>
            <a:picLocks noChangeAspect="1" noChangeArrowheads="1"/>
          </p:cNvPicPr>
          <p:nvPr/>
        </p:nvPicPr>
        <p:blipFill>
          <a:blip r:embed="rId2"/>
          <a:srcRect/>
          <a:stretch>
            <a:fillRect/>
          </a:stretch>
        </p:blipFill>
        <p:spPr bwMode="auto">
          <a:xfrm>
            <a:off x="5105400" y="914400"/>
            <a:ext cx="2941482" cy="2514600"/>
          </a:xfrm>
          <a:prstGeom prst="rect">
            <a:avLst/>
          </a:prstGeom>
          <a:noFill/>
        </p:spPr>
      </p:pic>
      <p:cxnSp>
        <p:nvCxnSpPr>
          <p:cNvPr id="16" name="Straight Connector 15"/>
          <p:cNvCxnSpPr/>
          <p:nvPr/>
        </p:nvCxnSpPr>
        <p:spPr>
          <a:xfrm rot="16200000" flipH="1">
            <a:off x="2743199" y="5105399"/>
            <a:ext cx="28956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3503612"/>
            <a:ext cx="876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BUSINESS</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0" y="685800"/>
            <a:ext cx="4648200" cy="369332"/>
          </a:xfrm>
          <a:prstGeom prst="rect">
            <a:avLst/>
          </a:prstGeom>
        </p:spPr>
        <p:txBody>
          <a:bodyPr wrap="square">
            <a:spAutoFit/>
          </a:bodyPr>
          <a:lstStyle/>
          <a:p>
            <a:pPr algn="ctr"/>
            <a:r>
              <a:rPr lang="en-US" b="1" dirty="0" smtClean="0">
                <a:latin typeface="Arial" pitchFamily="34" charset="0"/>
                <a:cs typeface="Arial" pitchFamily="34" charset="0"/>
              </a:rPr>
              <a:t>Jan-</a:t>
            </a:r>
            <a:r>
              <a:rPr lang="en-US" b="1" dirty="0" err="1" smtClean="0">
                <a:latin typeface="Arial" pitchFamily="34" charset="0"/>
                <a:cs typeface="Arial" pitchFamily="34" charset="0"/>
              </a:rPr>
              <a:t>Dhan</a:t>
            </a:r>
            <a:r>
              <a:rPr lang="en-US" b="1" dirty="0" smtClean="0">
                <a:latin typeface="Arial" pitchFamily="34" charset="0"/>
                <a:cs typeface="Arial" pitchFamily="34" charset="0"/>
              </a:rPr>
              <a:t> gets service tax relief</a:t>
            </a:r>
          </a:p>
        </p:txBody>
      </p:sp>
      <p:sp>
        <p:nvSpPr>
          <p:cNvPr id="22" name="TextBox 21"/>
          <p:cNvSpPr txBox="1"/>
          <p:nvPr/>
        </p:nvSpPr>
        <p:spPr>
          <a:xfrm>
            <a:off x="304800" y="1295400"/>
            <a:ext cx="3962400" cy="1754326"/>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The government has extended the service tax exemption to Jan </a:t>
            </a:r>
            <a:r>
              <a:rPr lang="en-US" sz="1200" dirty="0" err="1" smtClean="0">
                <a:latin typeface="Times New Roman" pitchFamily="18" charset="0"/>
                <a:cs typeface="Times New Roman" pitchFamily="18" charset="0"/>
              </a:rPr>
              <a:t>Dhan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Yojana</a:t>
            </a:r>
            <a:r>
              <a:rPr lang="en-US" sz="1200" dirty="0" smtClean="0">
                <a:latin typeface="Times New Roman" pitchFamily="18" charset="0"/>
                <a:cs typeface="Times New Roman" pitchFamily="18" charset="0"/>
              </a:rPr>
              <a:t> (JDY), PM </a:t>
            </a:r>
            <a:r>
              <a:rPr lang="en-US" sz="1200" dirty="0" err="1" smtClean="0">
                <a:latin typeface="Times New Roman" pitchFamily="18" charset="0"/>
                <a:cs typeface="Times New Roman" pitchFamily="18" charset="0"/>
              </a:rPr>
              <a:t>Narendra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Modi's</a:t>
            </a:r>
            <a:r>
              <a:rPr lang="en-US" sz="1200" dirty="0" smtClean="0">
                <a:latin typeface="Times New Roman" pitchFamily="18" charset="0"/>
                <a:cs typeface="Times New Roman" pitchFamily="18" charset="0"/>
              </a:rPr>
              <a:t> pet project for financial inclusion. Last fiscal, the exchequer had collected about Rs 100 </a:t>
            </a:r>
            <a:r>
              <a:rPr lang="en-US" sz="1200" dirty="0" err="1" smtClean="0">
                <a:latin typeface="Times New Roman" pitchFamily="18" charset="0"/>
                <a:cs typeface="Times New Roman" pitchFamily="18" charset="0"/>
              </a:rPr>
              <a:t>crore</a:t>
            </a:r>
            <a:r>
              <a:rPr lang="en-US" sz="1200" dirty="0" smtClean="0">
                <a:latin typeface="Times New Roman" pitchFamily="18" charset="0"/>
                <a:cs typeface="Times New Roman" pitchFamily="18" charset="0"/>
              </a:rPr>
              <a:t> but an ambiguity in tax rules forced JDY service providers, mainly banking correspondents, to pay 14% tax for their services in the area. This slowed down the spread of the JDY scheme as facilitators for banks where there were no branches had to incur higher tax outgo. </a:t>
            </a:r>
            <a:br>
              <a:rPr lang="en-US" sz="1200" dirty="0" smtClean="0">
                <a:latin typeface="Times New Roman" pitchFamily="18" charset="0"/>
                <a:cs typeface="Times New Roman" pitchFamily="18" charset="0"/>
              </a:rPr>
            </a:br>
            <a:endParaRPr lang="en-US" sz="1200" dirty="0">
              <a:latin typeface="Times New Roman" pitchFamily="18" charset="0"/>
              <a:cs typeface="Times New Roman" pitchFamily="18" charset="0"/>
            </a:endParaRPr>
          </a:p>
        </p:txBody>
      </p:sp>
      <p:sp>
        <p:nvSpPr>
          <p:cNvPr id="13" name="Rectangle 12"/>
          <p:cNvSpPr/>
          <p:nvPr/>
        </p:nvSpPr>
        <p:spPr>
          <a:xfrm>
            <a:off x="76200" y="3048000"/>
            <a:ext cx="4648200" cy="369332"/>
          </a:xfrm>
          <a:prstGeom prst="rect">
            <a:avLst/>
          </a:prstGeom>
        </p:spPr>
        <p:txBody>
          <a:bodyPr wrap="square">
            <a:spAutoFit/>
          </a:bodyPr>
          <a:lstStyle/>
          <a:p>
            <a:pPr algn="ctr"/>
            <a:r>
              <a:rPr lang="en-US" b="1" dirty="0" smtClean="0">
                <a:latin typeface="Arial Black" pitchFamily="34" charset="0"/>
              </a:rPr>
              <a:t>Volvo's profit doubles</a:t>
            </a:r>
          </a:p>
        </p:txBody>
      </p:sp>
      <p:sp>
        <p:nvSpPr>
          <p:cNvPr id="14" name="TextBox 13"/>
          <p:cNvSpPr txBox="1"/>
          <p:nvPr/>
        </p:nvSpPr>
        <p:spPr>
          <a:xfrm>
            <a:off x="381000" y="3733800"/>
            <a:ext cx="3962400" cy="2308324"/>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Global manufacturer Volvo saw profits double in the third quarter compared to the same period last year, according to the earnings posted by the group.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The Swedish truck and construction manufacturer saw sales rise to 73.3 billion SEK ($8.61 billion), a nine percent increase on the same period in 2014, and raised its forecast for the European truck market this year, Xinhua news agency cited a statement as saying on Friday.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"We continue to strengthen our profitability in the third quarter of the year," acting CEO Jan </a:t>
            </a:r>
            <a:r>
              <a:rPr lang="en-US" sz="1200" dirty="0" err="1" smtClean="0">
                <a:latin typeface="Times New Roman" pitchFamily="18" charset="0"/>
                <a:cs typeface="Times New Roman" pitchFamily="18" charset="0"/>
              </a:rPr>
              <a:t>Gurander</a:t>
            </a:r>
            <a:r>
              <a:rPr lang="en-US" sz="1200" dirty="0" smtClean="0">
                <a:latin typeface="Times New Roman" pitchFamily="18" charset="0"/>
                <a:cs typeface="Times New Roman" pitchFamily="18" charset="0"/>
              </a:rPr>
              <a:t> said, though he noted that total sales increased only one per cent when adjusted for currency movements.</a:t>
            </a:r>
            <a:endParaRPr lang="en-US" sz="1200" dirty="0">
              <a:latin typeface="Times New Roman" pitchFamily="18" charset="0"/>
              <a:cs typeface="Times New Roman" pitchFamily="18" charset="0"/>
            </a:endParaRPr>
          </a:p>
        </p:txBody>
      </p:sp>
      <p:sp>
        <p:nvSpPr>
          <p:cNvPr id="17" name="Rectangle 16"/>
          <p:cNvSpPr/>
          <p:nvPr/>
        </p:nvSpPr>
        <p:spPr>
          <a:xfrm>
            <a:off x="4495800" y="685800"/>
            <a:ext cx="4648200" cy="369332"/>
          </a:xfrm>
          <a:prstGeom prst="rect">
            <a:avLst/>
          </a:prstGeom>
        </p:spPr>
        <p:txBody>
          <a:bodyPr wrap="square">
            <a:spAutoFit/>
          </a:bodyPr>
          <a:lstStyle/>
          <a:p>
            <a:pPr algn="ctr"/>
            <a:r>
              <a:rPr lang="en-US" b="1" dirty="0" smtClean="0">
                <a:latin typeface="Arial Black" pitchFamily="34" charset="0"/>
              </a:rPr>
              <a:t>IT has not cut banks' costs: </a:t>
            </a:r>
            <a:r>
              <a:rPr lang="en-US" b="1" dirty="0" err="1" smtClean="0">
                <a:latin typeface="Arial Black" pitchFamily="34" charset="0"/>
              </a:rPr>
              <a:t>Rajan</a:t>
            </a:r>
            <a:endParaRPr lang="en-US" b="1" dirty="0" smtClean="0">
              <a:latin typeface="Arial Black" pitchFamily="34" charset="0"/>
            </a:endParaRPr>
          </a:p>
        </p:txBody>
      </p:sp>
      <p:sp>
        <p:nvSpPr>
          <p:cNvPr id="18" name="TextBox 17"/>
          <p:cNvSpPr txBox="1"/>
          <p:nvPr/>
        </p:nvSpPr>
        <p:spPr>
          <a:xfrm>
            <a:off x="4724400" y="1295400"/>
            <a:ext cx="3962400" cy="1569660"/>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Reserve Bank of India governor </a:t>
            </a:r>
            <a:r>
              <a:rPr lang="en-US" sz="1200" dirty="0" err="1" smtClean="0">
                <a:latin typeface="Times New Roman" pitchFamily="18" charset="0"/>
                <a:cs typeface="Times New Roman" pitchFamily="18" charset="0"/>
              </a:rPr>
              <a:t>Raghuram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Rajan</a:t>
            </a:r>
            <a:r>
              <a:rPr lang="en-US" sz="1200" dirty="0" smtClean="0">
                <a:latin typeface="Times New Roman" pitchFamily="18" charset="0"/>
                <a:cs typeface="Times New Roman" pitchFamily="18" charset="0"/>
              </a:rPr>
              <a:t> has questioned the pricing of IT deals that banks have entered into. Pointing out that the IT revolution has not brought down expenses for banks, </a:t>
            </a:r>
            <a:r>
              <a:rPr lang="en-US" sz="1200" dirty="0" err="1" smtClean="0">
                <a:latin typeface="Times New Roman" pitchFamily="18" charset="0"/>
                <a:cs typeface="Times New Roman" pitchFamily="18" charset="0"/>
              </a:rPr>
              <a:t>Rajan</a:t>
            </a:r>
            <a:r>
              <a:rPr lang="en-US" sz="1200" dirty="0" smtClean="0">
                <a:latin typeface="Times New Roman" pitchFamily="18" charset="0"/>
                <a:cs typeface="Times New Roman" pitchFamily="18" charset="0"/>
              </a:rPr>
              <a:t> said this could be because the structure of fees is such that cost reduction is not reflected in the bottom line. He also said that banks need to restructure and branches cannot be run as they were during the days of the ledger system.</a:t>
            </a:r>
            <a:endParaRPr lang="en-US" sz="1200" dirty="0">
              <a:latin typeface="Times New Roman" pitchFamily="18" charset="0"/>
              <a:cs typeface="Times New Roman" pitchFamily="18" charset="0"/>
            </a:endParaRPr>
          </a:p>
        </p:txBody>
      </p:sp>
      <p:sp>
        <p:nvSpPr>
          <p:cNvPr id="19" name="Rectangle 18"/>
          <p:cNvSpPr/>
          <p:nvPr/>
        </p:nvSpPr>
        <p:spPr>
          <a:xfrm>
            <a:off x="4495800" y="3048000"/>
            <a:ext cx="4648200" cy="646331"/>
          </a:xfrm>
          <a:prstGeom prst="rect">
            <a:avLst/>
          </a:prstGeom>
        </p:spPr>
        <p:txBody>
          <a:bodyPr wrap="square">
            <a:spAutoFit/>
          </a:bodyPr>
          <a:lstStyle/>
          <a:p>
            <a:pPr algn="ctr"/>
            <a:r>
              <a:rPr lang="en-US" b="1" dirty="0" smtClean="0">
                <a:latin typeface="Arial" pitchFamily="34" charset="0"/>
                <a:cs typeface="Arial" pitchFamily="34" charset="0"/>
              </a:rPr>
              <a:t>Take over errant sugar mills: Centre to UP </a:t>
            </a:r>
            <a:r>
              <a:rPr lang="en-US" b="1" dirty="0" err="1" smtClean="0">
                <a:latin typeface="Arial" pitchFamily="34" charset="0"/>
                <a:cs typeface="Arial" pitchFamily="34" charset="0"/>
              </a:rPr>
              <a:t>govt</a:t>
            </a:r>
            <a:endParaRPr lang="en-US" b="1" dirty="0" smtClean="0">
              <a:latin typeface="Arial" pitchFamily="34" charset="0"/>
              <a:cs typeface="Arial" pitchFamily="34" charset="0"/>
            </a:endParaRPr>
          </a:p>
        </p:txBody>
      </p:sp>
      <p:sp>
        <p:nvSpPr>
          <p:cNvPr id="20" name="TextBox 19"/>
          <p:cNvSpPr txBox="1"/>
          <p:nvPr/>
        </p:nvSpPr>
        <p:spPr>
          <a:xfrm>
            <a:off x="4724400" y="3733800"/>
            <a:ext cx="3962400" cy="1754326"/>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MEERUT: Union minister of state (</a:t>
            </a:r>
            <a:r>
              <a:rPr lang="en-US" sz="1200" dirty="0" err="1" smtClean="0">
                <a:latin typeface="Times New Roman" pitchFamily="18" charset="0"/>
                <a:cs typeface="Times New Roman" pitchFamily="18" charset="0"/>
              </a:rPr>
              <a:t>MoS</a:t>
            </a:r>
            <a:r>
              <a:rPr lang="en-US" sz="1200" dirty="0" smtClean="0">
                <a:latin typeface="Times New Roman" pitchFamily="18" charset="0"/>
                <a:cs typeface="Times New Roman" pitchFamily="18" charset="0"/>
              </a:rPr>
              <a:t>) for agriculture </a:t>
            </a:r>
            <a:r>
              <a:rPr lang="en-US" sz="1200" dirty="0" err="1" smtClean="0">
                <a:latin typeface="Times New Roman" pitchFamily="18" charset="0"/>
                <a:cs typeface="Times New Roman" pitchFamily="18" charset="0"/>
              </a:rPr>
              <a:t>Sanjeev</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Balyan</a:t>
            </a:r>
            <a:r>
              <a:rPr lang="en-US" sz="1200" dirty="0" smtClean="0">
                <a:latin typeface="Times New Roman" pitchFamily="18" charset="0"/>
                <a:cs typeface="Times New Roman" pitchFamily="18" charset="0"/>
              </a:rPr>
              <a:t> on Thursday said his ministry has told the Prime Minister that they aim to export at least 4 million tons of sugar this year to help reduce the surplus of 11 million tons. </a:t>
            </a:r>
            <a:r>
              <a:rPr lang="en-US" sz="1200" dirty="0" err="1" smtClean="0">
                <a:latin typeface="Times New Roman" pitchFamily="18" charset="0"/>
                <a:cs typeface="Times New Roman" pitchFamily="18" charset="0"/>
              </a:rPr>
              <a:t>Balyan</a:t>
            </a:r>
            <a:r>
              <a:rPr lang="en-US" sz="1200" dirty="0" smtClean="0">
                <a:latin typeface="Times New Roman" pitchFamily="18" charset="0"/>
                <a:cs typeface="Times New Roman" pitchFamily="18" charset="0"/>
              </a:rPr>
              <a:t> also advised the state government to </a:t>
            </a:r>
            <a:r>
              <a:rPr lang="en-US" sz="1200" dirty="0" err="1" smtClean="0">
                <a:latin typeface="Times New Roman" pitchFamily="18" charset="0"/>
                <a:cs typeface="Times New Roman" pitchFamily="18" charset="0"/>
              </a:rPr>
              <a:t>to</a:t>
            </a:r>
            <a:r>
              <a:rPr lang="en-US" sz="1200" dirty="0" smtClean="0">
                <a:latin typeface="Times New Roman" pitchFamily="18" charset="0"/>
                <a:cs typeface="Times New Roman" pitchFamily="18" charset="0"/>
              </a:rPr>
              <a:t> take over mills such as </a:t>
            </a:r>
            <a:r>
              <a:rPr lang="en-US" sz="1200" dirty="0" err="1" smtClean="0">
                <a:latin typeface="Times New Roman" pitchFamily="18" charset="0"/>
                <a:cs typeface="Times New Roman" pitchFamily="18" charset="0"/>
              </a:rPr>
              <a:t>Mawana</a:t>
            </a:r>
            <a:r>
              <a:rPr lang="en-US" sz="1200" dirty="0" smtClean="0">
                <a:latin typeface="Times New Roman" pitchFamily="18" charset="0"/>
                <a:cs typeface="Times New Roman" pitchFamily="18" charset="0"/>
              </a:rPr>
              <a:t> and </a:t>
            </a:r>
            <a:r>
              <a:rPr lang="en-US" sz="1200" dirty="0" err="1" smtClean="0">
                <a:latin typeface="Times New Roman" pitchFamily="18" charset="0"/>
                <a:cs typeface="Times New Roman" pitchFamily="18" charset="0"/>
              </a:rPr>
              <a:t>Modi</a:t>
            </a:r>
            <a:r>
              <a:rPr lang="en-US" sz="1200" dirty="0" smtClean="0">
                <a:latin typeface="Times New Roman" pitchFamily="18" charset="0"/>
                <a:cs typeface="Times New Roman" pitchFamily="18" charset="0"/>
              </a:rPr>
              <a:t> mills that are failing at payment of cane arrears to farmers. He said UP has a lot to learn from its neighbor Haryana, which has ensured 100% payment of sugarcane dues.</a:t>
            </a:r>
            <a:endParaRPr lang="en-US" sz="1200" dirty="0">
              <a:latin typeface="Times New Roman" pitchFamily="18" charset="0"/>
              <a:cs typeface="Times New Roman" pitchFamily="18" charset="0"/>
            </a:endParaRPr>
          </a:p>
        </p:txBody>
      </p:sp>
      <p:cxnSp>
        <p:nvCxnSpPr>
          <p:cNvPr id="24" name="Straight Connector 23"/>
          <p:cNvCxnSpPr>
            <a:stCxn id="17" idx="1"/>
          </p:cNvCxnSpPr>
          <p:nvPr/>
        </p:nvCxnSpPr>
        <p:spPr>
          <a:xfrm rot="10800000" flipV="1">
            <a:off x="4495800" y="870466"/>
            <a:ext cx="1588" cy="5149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EDITIORIAL</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304800" y="762000"/>
            <a:ext cx="5943600" cy="523220"/>
          </a:xfrm>
          <a:prstGeom prst="rect">
            <a:avLst/>
          </a:prstGeom>
        </p:spPr>
        <p:txBody>
          <a:bodyPr wrap="square">
            <a:spAutoFit/>
          </a:bodyPr>
          <a:lstStyle/>
          <a:p>
            <a:r>
              <a:rPr lang="en-US" sz="2800" b="1" dirty="0" smtClean="0">
                <a:latin typeface="Arial Black" pitchFamily="34" charset="0"/>
              </a:rPr>
              <a:t>DALIT as easy Targets</a:t>
            </a:r>
            <a:endParaRPr lang="en-US" sz="2800" b="1" dirty="0">
              <a:latin typeface="Arial Black" pitchFamily="34" charset="0"/>
            </a:endParaRPr>
          </a:p>
        </p:txBody>
      </p:sp>
      <p:sp>
        <p:nvSpPr>
          <p:cNvPr id="22" name="TextBox 21"/>
          <p:cNvSpPr txBox="1"/>
          <p:nvPr/>
        </p:nvSpPr>
        <p:spPr>
          <a:xfrm>
            <a:off x="304800" y="2971800"/>
            <a:ext cx="8610600" cy="3785652"/>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The murder of two children of a </a:t>
            </a:r>
            <a:r>
              <a:rPr lang="en-US" sz="1200" dirty="0" err="1" smtClean="0">
                <a:latin typeface="Times New Roman" pitchFamily="18" charset="0"/>
                <a:cs typeface="Times New Roman" pitchFamily="18" charset="0"/>
              </a:rPr>
              <a:t>Dalit</a:t>
            </a:r>
            <a:r>
              <a:rPr lang="en-US" sz="1200" dirty="0" smtClean="0">
                <a:latin typeface="Times New Roman" pitchFamily="18" charset="0"/>
                <a:cs typeface="Times New Roman" pitchFamily="18" charset="0"/>
              </a:rPr>
              <a:t> family in Faridabad is part of a disturbing pattern of violence against the Scheduled Castes in Haryana. National Crime Records Bureau data put the number of incidents of crimes against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in Haryana in 2014 at 830. The corresponding figure for 2013 was 493; for 2012 it was 252. Haryana has often been in the news for all the wrong reasons so far as the question of caste-related incidents are concerned. It has witnessed many major atrocities on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before — including the </a:t>
            </a:r>
            <a:r>
              <a:rPr lang="en-US" sz="1200" dirty="0" err="1" smtClean="0">
                <a:latin typeface="Times New Roman" pitchFamily="18" charset="0"/>
                <a:cs typeface="Times New Roman" pitchFamily="18" charset="0"/>
              </a:rPr>
              <a:t>Jhajjar</a:t>
            </a:r>
            <a:r>
              <a:rPr lang="en-US" sz="1200" dirty="0" smtClean="0">
                <a:latin typeface="Times New Roman" pitchFamily="18" charset="0"/>
                <a:cs typeface="Times New Roman" pitchFamily="18" charset="0"/>
              </a:rPr>
              <a:t> killing of five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in 2002, the burning of </a:t>
            </a:r>
            <a:r>
              <a:rPr lang="en-US" sz="1200" dirty="0" err="1" smtClean="0">
                <a:latin typeface="Times New Roman" pitchFamily="18" charset="0"/>
                <a:cs typeface="Times New Roman" pitchFamily="18" charset="0"/>
              </a:rPr>
              <a:t>Dalit</a:t>
            </a:r>
            <a:r>
              <a:rPr lang="en-US" sz="1200" dirty="0" smtClean="0">
                <a:latin typeface="Times New Roman" pitchFamily="18" charset="0"/>
                <a:cs typeface="Times New Roman" pitchFamily="18" charset="0"/>
              </a:rPr>
              <a:t> houses in </a:t>
            </a:r>
            <a:r>
              <a:rPr lang="en-US" sz="1200" dirty="0" err="1" smtClean="0">
                <a:latin typeface="Times New Roman" pitchFamily="18" charset="0"/>
                <a:cs typeface="Times New Roman" pitchFamily="18" charset="0"/>
              </a:rPr>
              <a:t>Gohana</a:t>
            </a:r>
            <a:r>
              <a:rPr lang="en-US" sz="1200" dirty="0" smtClean="0">
                <a:latin typeface="Times New Roman" pitchFamily="18" charset="0"/>
                <a:cs typeface="Times New Roman" pitchFamily="18" charset="0"/>
              </a:rPr>
              <a:t> in 2005, and the killing of two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at </a:t>
            </a:r>
            <a:r>
              <a:rPr lang="en-US" sz="1200" dirty="0" err="1" smtClean="0">
                <a:latin typeface="Times New Roman" pitchFamily="18" charset="0"/>
                <a:cs typeface="Times New Roman" pitchFamily="18" charset="0"/>
              </a:rPr>
              <a:t>Mirchpur</a:t>
            </a:r>
            <a:r>
              <a:rPr lang="en-US" sz="1200" dirty="0" smtClean="0">
                <a:latin typeface="Times New Roman" pitchFamily="18" charset="0"/>
                <a:cs typeface="Times New Roman" pitchFamily="18" charset="0"/>
              </a:rPr>
              <a:t> in 2010. These atrocities apart, the State has been notorious for its </a:t>
            </a:r>
            <a:r>
              <a:rPr lang="en-US" sz="1200" dirty="0" err="1" smtClean="0">
                <a:latin typeface="Times New Roman" pitchFamily="18" charset="0"/>
                <a:cs typeface="Times New Roman" pitchFamily="18" charset="0"/>
              </a:rPr>
              <a:t>Khap</a:t>
            </a:r>
            <a:r>
              <a:rPr lang="en-US" sz="1200" dirty="0" smtClean="0">
                <a:latin typeface="Times New Roman" pitchFamily="18" charset="0"/>
                <a:cs typeface="Times New Roman" pitchFamily="18" charset="0"/>
              </a:rPr>
              <a:t> (clan) </a:t>
            </a:r>
            <a:r>
              <a:rPr lang="en-US" sz="1200" dirty="0" err="1" smtClean="0">
                <a:latin typeface="Times New Roman" pitchFamily="18" charset="0"/>
                <a:cs typeface="Times New Roman" pitchFamily="18" charset="0"/>
              </a:rPr>
              <a:t>panchayats</a:t>
            </a:r>
            <a:r>
              <a:rPr lang="en-US" sz="1200" dirty="0" smtClean="0">
                <a:latin typeface="Times New Roman" pitchFamily="18" charset="0"/>
                <a:cs typeface="Times New Roman" pitchFamily="18" charset="0"/>
              </a:rPr>
              <a:t> that have hit out against marriages outside a given caste or within a clan. Successive State governments including the present one led by the </a:t>
            </a:r>
            <a:r>
              <a:rPr lang="en-US" sz="1200" dirty="0" err="1" smtClean="0">
                <a:latin typeface="Times New Roman" pitchFamily="18" charset="0"/>
                <a:cs typeface="Times New Roman" pitchFamily="18" charset="0"/>
              </a:rPr>
              <a:t>Bharatiya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Janata</a:t>
            </a:r>
            <a:r>
              <a:rPr lang="en-US" sz="1200" dirty="0" smtClean="0">
                <a:latin typeface="Times New Roman" pitchFamily="18" charset="0"/>
                <a:cs typeface="Times New Roman" pitchFamily="18" charset="0"/>
              </a:rPr>
              <a:t> Party have been unable to show the resolve to confront such tendencies up front. Political leaders have generally shied away from questioning the regressive aspects of tradition in the State. However, Haryana isn’t the lone culprit where violence against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is concerned. NCRB data show high incidence of such atrocities in States such as Uttar Pradesh, Rajasthan, Bihar and Madhya Pradesh, among others. </a:t>
            </a:r>
          </a:p>
          <a:p>
            <a:pPr algn="just"/>
            <a:r>
              <a:rPr lang="en-US" sz="1200" dirty="0" smtClean="0">
                <a:latin typeface="Times New Roman" pitchFamily="18" charset="0"/>
                <a:cs typeface="Times New Roman" pitchFamily="18" charset="0"/>
              </a:rPr>
              <a:t>Despite two crucial laws to deal with crimes against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 the Protection of Civil Rights Act, 1955, and the Scheduled Castes and Scheduled Tribes (Prevention of Atrocities) Act, 1989 – the high incidence of violence against them is disturbing. While this shows the social vulnerability of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even decades after reservation and dedicated laws meant to uplift and empower them were put in place, the gradual improvement in their material status may in fact have led to a rise in atrocities. For, increased </a:t>
            </a:r>
            <a:r>
              <a:rPr lang="en-US" sz="1200" dirty="0" err="1" smtClean="0">
                <a:latin typeface="Times New Roman" pitchFamily="18" charset="0"/>
                <a:cs typeface="Times New Roman" pitchFamily="18" charset="0"/>
              </a:rPr>
              <a:t>Dalit</a:t>
            </a:r>
            <a:r>
              <a:rPr lang="en-US" sz="1200" dirty="0" smtClean="0">
                <a:latin typeface="Times New Roman" pitchFamily="18" charset="0"/>
                <a:cs typeface="Times New Roman" pitchFamily="18" charset="0"/>
              </a:rPr>
              <a:t> independence and assertion are not to the liking of the dominant castes, especially in the countryside. There is little doubt that the rise of a middle class among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since Independence — thanks largely to the reservation policy — has made these issues politically sensitive. With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emerging as a pressure group constituting about 16 per cent of India’s population, any such incident leads to a political outcry. One such was witnessed on October 21 when Congress leader </a:t>
            </a:r>
            <a:r>
              <a:rPr lang="en-US" sz="1200" dirty="0" err="1" smtClean="0">
                <a:latin typeface="Times New Roman" pitchFamily="18" charset="0"/>
                <a:cs typeface="Times New Roman" pitchFamily="18" charset="0"/>
              </a:rPr>
              <a:t>Rahul</a:t>
            </a:r>
            <a:r>
              <a:rPr lang="en-US" sz="1200" dirty="0" smtClean="0">
                <a:latin typeface="Times New Roman" pitchFamily="18" charset="0"/>
                <a:cs typeface="Times New Roman" pitchFamily="18" charset="0"/>
              </a:rPr>
              <a:t> Gandhi visited the village and political leaders in poll-bound Bihar tweeted about it. Their votes have made the voice of the </a:t>
            </a:r>
            <a:r>
              <a:rPr lang="en-US" sz="1200" dirty="0" err="1" smtClean="0">
                <a:latin typeface="Times New Roman" pitchFamily="18" charset="0"/>
                <a:cs typeface="Times New Roman" pitchFamily="18" charset="0"/>
              </a:rPr>
              <a:t>Dalits</a:t>
            </a:r>
            <a:r>
              <a:rPr lang="en-US" sz="1200" dirty="0" smtClean="0">
                <a:latin typeface="Times New Roman" pitchFamily="18" charset="0"/>
                <a:cs typeface="Times New Roman" pitchFamily="18" charset="0"/>
              </a:rPr>
              <a:t> matter to an extent. But all this is still primarily at the level of political discourse; more needs to happen on the ground.</a:t>
            </a:r>
          </a:p>
        </p:txBody>
      </p:sp>
      <p:sp>
        <p:nvSpPr>
          <p:cNvPr id="13" name="TextBox 12"/>
          <p:cNvSpPr txBox="1"/>
          <p:nvPr/>
        </p:nvSpPr>
        <p:spPr>
          <a:xfrm>
            <a:off x="304800" y="1447800"/>
            <a:ext cx="2082621" cy="246221"/>
          </a:xfrm>
          <a:prstGeom prst="rect">
            <a:avLst/>
          </a:prstGeom>
          <a:noFill/>
        </p:spPr>
        <p:txBody>
          <a:bodyPr wrap="none" rtlCol="0">
            <a:spAutoFit/>
          </a:bodyPr>
          <a:lstStyle/>
          <a:p>
            <a:pPr algn="just"/>
            <a:r>
              <a:rPr lang="en-US" sz="1000" b="1" dirty="0" smtClean="0">
                <a:latin typeface="Times New Roman" pitchFamily="18" charset="0"/>
                <a:cs typeface="Times New Roman" pitchFamily="18" charset="0"/>
              </a:rPr>
              <a:t>PREETI BHANOT, </a:t>
            </a:r>
            <a:r>
              <a:rPr lang="en-US" sz="1000" dirty="0" smtClean="0">
                <a:latin typeface="Times New Roman" pitchFamily="18" charset="0"/>
                <a:cs typeface="Times New Roman" pitchFamily="18" charset="0"/>
              </a:rPr>
              <a:t>FARIDABAD</a:t>
            </a:r>
          </a:p>
        </p:txBody>
      </p:sp>
      <p:pic>
        <p:nvPicPr>
          <p:cNvPr id="5122" name="Picture 2" descr="C:\Users\Media Designs\Desktop\pics\s2.reutersmedia.net.jpg"/>
          <p:cNvPicPr>
            <a:picLocks noChangeAspect="1" noChangeArrowheads="1"/>
          </p:cNvPicPr>
          <p:nvPr/>
        </p:nvPicPr>
        <p:blipFill>
          <a:blip r:embed="rId2"/>
          <a:srcRect l="4098" t="53333" r="5737" b="26822"/>
          <a:stretch>
            <a:fillRect/>
          </a:stretch>
        </p:blipFill>
        <p:spPr bwMode="auto">
          <a:xfrm>
            <a:off x="381000" y="1676400"/>
            <a:ext cx="8382000" cy="1219200"/>
          </a:xfrm>
          <a:prstGeom prst="rect">
            <a:avLst/>
          </a:prstGeom>
          <a:noFill/>
        </p:spPr>
      </p:pic>
      <p:cxnSp>
        <p:nvCxnSpPr>
          <p:cNvPr id="15" name="Straight Connector 14"/>
          <p:cNvCxnSpPr/>
          <p:nvPr/>
        </p:nvCxnSpPr>
        <p:spPr>
          <a:xfrm>
            <a:off x="304800" y="1293812"/>
            <a:ext cx="861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52400"/>
            <a:ext cx="9144000" cy="533400"/>
          </a:xfrm>
          <a:prstGeom prst="rect">
            <a:avLst/>
          </a:prstGeom>
          <a:noFill/>
          <a:ln w="50800" cmpd="sng">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2971800" y="228600"/>
            <a:ext cx="2971800" cy="646331"/>
          </a:xfrm>
          <a:prstGeom prst="rect">
            <a:avLst/>
          </a:prstGeom>
          <a:noFill/>
        </p:spPr>
        <p:txBody>
          <a:bodyPr wrap="square" rtlCol="0">
            <a:spAutoFit/>
          </a:bodyPr>
          <a:lstStyle/>
          <a:p>
            <a:pPr algn="ctr"/>
            <a:r>
              <a:rPr lang="en-GB" altLang="en-US" b="1" dirty="0" smtClean="0">
                <a:latin typeface="Arial Black" panose="020B0A04020102020204" pitchFamily="34" charset="0"/>
              </a:rPr>
              <a:t>     INTERNATIONAL</a:t>
            </a:r>
            <a:endParaRPr lang="en-GB" altLang="en-US" sz="1000" b="1" dirty="0" smtClean="0">
              <a:latin typeface="Arial Black" panose="020B0A04020102020204" pitchFamily="34" charset="0"/>
            </a:endParaRPr>
          </a:p>
          <a:p>
            <a:endParaRPr lang="en-US" dirty="0"/>
          </a:p>
        </p:txBody>
      </p:sp>
      <p:sp>
        <p:nvSpPr>
          <p:cNvPr id="12" name="TextBox 11"/>
          <p:cNvSpPr txBox="1"/>
          <p:nvPr/>
        </p:nvSpPr>
        <p:spPr>
          <a:xfrm>
            <a:off x="6858000" y="381000"/>
            <a:ext cx="2971800" cy="246221"/>
          </a:xfrm>
          <a:prstGeom prst="rect">
            <a:avLst/>
          </a:prstGeom>
          <a:noFill/>
        </p:spPr>
        <p:txBody>
          <a:bodyPr wrap="square" rtlCol="0">
            <a:spAutoFit/>
          </a:bodyPr>
          <a:lstStyle/>
          <a:p>
            <a:r>
              <a:rPr lang="en-GB" altLang="en-US" sz="1000" b="1" dirty="0" smtClean="0">
                <a:latin typeface="Arial Black" panose="020B0A04020102020204" pitchFamily="34" charset="0"/>
              </a:rPr>
              <a:t>www.mediacenterimac.com</a:t>
            </a:r>
            <a:endParaRPr lang="en-US" dirty="0"/>
          </a:p>
        </p:txBody>
      </p:sp>
      <p:sp>
        <p:nvSpPr>
          <p:cNvPr id="29" name="Rectangle 28"/>
          <p:cNvSpPr/>
          <p:nvPr/>
        </p:nvSpPr>
        <p:spPr>
          <a:xfrm>
            <a:off x="0" y="0"/>
            <a:ext cx="9144000" cy="6858000"/>
          </a:xfrm>
          <a:prstGeom prst="rect">
            <a:avLst/>
          </a:prstGeom>
          <a:noFill/>
          <a:ln w="168275"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7800" y="304800"/>
            <a:ext cx="2052165"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WEEK OF OCTOBER 4-11, 2015</a:t>
            </a:r>
            <a:endParaRPr lang="en-US" sz="1000" b="1" dirty="0">
              <a:latin typeface="Times New Roman" pitchFamily="18" charset="0"/>
              <a:cs typeface="Times New Roman" pitchFamily="18" charset="0"/>
            </a:endParaRPr>
          </a:p>
        </p:txBody>
      </p:sp>
      <p:sp>
        <p:nvSpPr>
          <p:cNvPr id="50" name="Rectangle 49"/>
          <p:cNvSpPr/>
          <p:nvPr/>
        </p:nvSpPr>
        <p:spPr>
          <a:xfrm>
            <a:off x="228600" y="228600"/>
            <a:ext cx="1273105" cy="307777"/>
          </a:xfrm>
          <a:prstGeom prst="rect">
            <a:avLst/>
          </a:prstGeom>
        </p:spPr>
        <p:txBody>
          <a:bodyPr wrap="none">
            <a:spAutoFit/>
          </a:bodyPr>
          <a:lstStyle/>
          <a:p>
            <a:r>
              <a:rPr lang="en-US" sz="1400" dirty="0" smtClean="0">
                <a:solidFill>
                  <a:schemeClr val="tx1">
                    <a:lumMod val="95000"/>
                    <a:lumOff val="5000"/>
                  </a:schemeClr>
                </a:solidFill>
                <a:latin typeface="Impact" pitchFamily="34" charset="0"/>
              </a:rPr>
              <a:t>NEWS &amp; WORLD</a:t>
            </a:r>
            <a:endParaRPr lang="en-US" sz="1400" dirty="0"/>
          </a:p>
        </p:txBody>
      </p:sp>
      <p:sp>
        <p:nvSpPr>
          <p:cNvPr id="21" name="Rectangle 20"/>
          <p:cNvSpPr/>
          <p:nvPr/>
        </p:nvSpPr>
        <p:spPr>
          <a:xfrm>
            <a:off x="304800" y="762000"/>
            <a:ext cx="4648200" cy="646331"/>
          </a:xfrm>
          <a:prstGeom prst="rect">
            <a:avLst/>
          </a:prstGeom>
        </p:spPr>
        <p:txBody>
          <a:bodyPr wrap="square">
            <a:spAutoFit/>
          </a:bodyPr>
          <a:lstStyle/>
          <a:p>
            <a:r>
              <a:rPr lang="en-US" dirty="0" smtClean="0">
                <a:latin typeface="Arial Black" pitchFamily="34" charset="0"/>
              </a:rPr>
              <a:t>Bangladesh police arrest 4 suspects in killing of Italian</a:t>
            </a:r>
            <a:endParaRPr lang="en-US" dirty="0">
              <a:latin typeface="Arial Black" pitchFamily="34" charset="0"/>
            </a:endParaRPr>
          </a:p>
        </p:txBody>
      </p:sp>
      <p:sp>
        <p:nvSpPr>
          <p:cNvPr id="22" name="TextBox 21"/>
          <p:cNvSpPr txBox="1"/>
          <p:nvPr/>
        </p:nvSpPr>
        <p:spPr>
          <a:xfrm>
            <a:off x="304800" y="1447800"/>
            <a:ext cx="3657600" cy="1754326"/>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Police say they have arrested four suspects in last month’s killing of an Italian citizen in the Bangladeshi capital. </a:t>
            </a:r>
            <a:r>
              <a:rPr lang="en-US" sz="1200" dirty="0" err="1" smtClean="0">
                <a:latin typeface="Times New Roman" pitchFamily="18" charset="0"/>
                <a:cs typeface="Times New Roman" pitchFamily="18" charset="0"/>
              </a:rPr>
              <a:t>talian</a:t>
            </a:r>
            <a:r>
              <a:rPr lang="en-US" sz="1200" dirty="0" smtClean="0">
                <a:latin typeface="Times New Roman" pitchFamily="18" charset="0"/>
                <a:cs typeface="Times New Roman" pitchFamily="18" charset="0"/>
              </a:rPr>
              <a:t> aid worker </a:t>
            </a:r>
            <a:r>
              <a:rPr lang="en-US" sz="1200" dirty="0" err="1" smtClean="0">
                <a:latin typeface="Times New Roman" pitchFamily="18" charset="0"/>
                <a:cs typeface="Times New Roman" pitchFamily="18" charset="0"/>
              </a:rPr>
              <a:t>Cesare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Tavella</a:t>
            </a:r>
            <a:r>
              <a:rPr lang="en-US" sz="1200" dirty="0" smtClean="0">
                <a:latin typeface="Times New Roman" pitchFamily="18" charset="0"/>
                <a:cs typeface="Times New Roman" pitchFamily="18" charset="0"/>
              </a:rPr>
              <a:t> was gunned down by motorcycle-riding assailants while jogging on the streets of the Dhaka’s diplomatic quarter. Responsibility for the attack was claimed by the Islamic State group, but the Bangladeshi government denied the extremist Sunni militant group had any presence in the impoverished South Asian nation.</a:t>
            </a:r>
          </a:p>
        </p:txBody>
      </p:sp>
      <p:sp>
        <p:nvSpPr>
          <p:cNvPr id="14" name="TextBox 13"/>
          <p:cNvSpPr txBox="1"/>
          <p:nvPr/>
        </p:nvSpPr>
        <p:spPr>
          <a:xfrm>
            <a:off x="4800600" y="3657600"/>
            <a:ext cx="4267200" cy="3231654"/>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Former British Prime Minister Tony Blair acknowledged the 2003 invasion of Iraq played a part in the rise of the Islamic State militant group, and </a:t>
            </a:r>
            <a:r>
              <a:rPr lang="en-US" sz="1200" dirty="0" err="1" smtClean="0">
                <a:latin typeface="Times New Roman" pitchFamily="18" charset="0"/>
                <a:cs typeface="Times New Roman" pitchFamily="18" charset="0"/>
              </a:rPr>
              <a:t>apologised</a:t>
            </a:r>
            <a:r>
              <a:rPr lang="en-US" sz="1200" dirty="0" smtClean="0">
                <a:latin typeface="Times New Roman" pitchFamily="18" charset="0"/>
                <a:cs typeface="Times New Roman" pitchFamily="18" charset="0"/>
              </a:rPr>
              <a:t> for some mistakes in planning the war, in an interview broadcast on Sunday.</a:t>
            </a:r>
          </a:p>
          <a:p>
            <a:pPr algn="just"/>
            <a:r>
              <a:rPr lang="en-US" sz="1200" dirty="0" smtClean="0">
                <a:latin typeface="Times New Roman" pitchFamily="18" charset="0"/>
                <a:cs typeface="Times New Roman" pitchFamily="18" charset="0"/>
              </a:rPr>
              <a:t>Blair’s decision to send troops to back the US-led invasion is still a live political issue in Britain, where a six-year public inquiry into the conflict is yet to publish its findings.</a:t>
            </a:r>
          </a:p>
          <a:p>
            <a:pPr algn="just"/>
            <a:r>
              <a:rPr lang="en-US" sz="1200" dirty="0" smtClean="0">
                <a:latin typeface="Times New Roman" pitchFamily="18" charset="0"/>
                <a:cs typeface="Times New Roman" pitchFamily="18" charset="0"/>
              </a:rPr>
              <a:t>Asked whether the offensive was the principal cause of the rise of Islamic State, which now controls large areas of Iraq and </a:t>
            </a:r>
            <a:r>
              <a:rPr lang="en-US" sz="1200" dirty="0" err="1" smtClean="0">
                <a:latin typeface="Times New Roman" pitchFamily="18" charset="0"/>
                <a:cs typeface="Times New Roman" pitchFamily="18" charset="0"/>
              </a:rPr>
              <a:t>neighbouring</a:t>
            </a:r>
            <a:r>
              <a:rPr lang="en-US" sz="1200" dirty="0" smtClean="0">
                <a:latin typeface="Times New Roman" pitchFamily="18" charset="0"/>
                <a:cs typeface="Times New Roman" pitchFamily="18" charset="0"/>
              </a:rPr>
              <a:t> Syria, Blair said there were “elements of truth” in that.</a:t>
            </a:r>
            <a:r>
              <a:rPr lang="en-US" sz="1200" dirty="0" smtClean="0"/>
              <a:t> “Of course, you can’t say that those of us who removed (former Iraqi dictator) Saddam (Hussein) in 2003 bear no responsibility for the situation in 2015,” Blair told US network CNN. Critics say the US decision to disband Saddam Hussein’s army after the invasion created a huge security vacuum exploited by al Qaeda, which was eventually replaced by Islamic State.</a:t>
            </a:r>
          </a:p>
          <a:p>
            <a:endParaRPr lang="en-US" sz="1200" dirty="0" smtClean="0">
              <a:latin typeface="Times New Roman" pitchFamily="18" charset="0"/>
              <a:cs typeface="Times New Roman" pitchFamily="18" charset="0"/>
            </a:endParaRPr>
          </a:p>
        </p:txBody>
      </p:sp>
      <p:sp>
        <p:nvSpPr>
          <p:cNvPr id="17" name="Rectangle 16"/>
          <p:cNvSpPr/>
          <p:nvPr/>
        </p:nvSpPr>
        <p:spPr>
          <a:xfrm>
            <a:off x="4876800" y="762000"/>
            <a:ext cx="4648200" cy="923330"/>
          </a:xfrm>
          <a:prstGeom prst="rect">
            <a:avLst/>
          </a:prstGeom>
        </p:spPr>
        <p:txBody>
          <a:bodyPr wrap="square">
            <a:spAutoFit/>
          </a:bodyPr>
          <a:lstStyle/>
          <a:p>
            <a:r>
              <a:rPr lang="en-US" dirty="0" smtClean="0">
                <a:latin typeface="Arial Black" pitchFamily="34" charset="0"/>
              </a:rPr>
              <a:t>Tony Blair admits 2003 Iraq invasion led to rise of ISIS, apologizes for mistake</a:t>
            </a:r>
            <a:endParaRPr lang="en-US" dirty="0">
              <a:latin typeface="Arial Black" pitchFamily="34" charset="0"/>
            </a:endParaRPr>
          </a:p>
        </p:txBody>
      </p:sp>
      <p:sp>
        <p:nvSpPr>
          <p:cNvPr id="15" name="Rectangle 14"/>
          <p:cNvSpPr/>
          <p:nvPr/>
        </p:nvSpPr>
        <p:spPr>
          <a:xfrm>
            <a:off x="228600" y="3352800"/>
            <a:ext cx="4648200" cy="646331"/>
          </a:xfrm>
          <a:prstGeom prst="rect">
            <a:avLst/>
          </a:prstGeom>
        </p:spPr>
        <p:txBody>
          <a:bodyPr wrap="square">
            <a:spAutoFit/>
          </a:bodyPr>
          <a:lstStyle/>
          <a:p>
            <a:r>
              <a:rPr lang="en-US" dirty="0" smtClean="0">
                <a:latin typeface="Arial" pitchFamily="34" charset="0"/>
                <a:cs typeface="Arial" pitchFamily="34" charset="0"/>
              </a:rPr>
              <a:t>Balkan, EU leaders pledge to work</a:t>
            </a:r>
          </a:p>
          <a:p>
            <a:r>
              <a:rPr lang="en-US" dirty="0" smtClean="0">
                <a:latin typeface="Arial" pitchFamily="34" charset="0"/>
                <a:cs typeface="Arial" pitchFamily="34" charset="0"/>
              </a:rPr>
              <a:t>together on migrant crisis</a:t>
            </a:r>
            <a:endParaRPr lang="en-US" dirty="0">
              <a:latin typeface="Arial" pitchFamily="34" charset="0"/>
              <a:cs typeface="Arial" pitchFamily="34" charset="0"/>
            </a:endParaRPr>
          </a:p>
        </p:txBody>
      </p:sp>
      <p:sp>
        <p:nvSpPr>
          <p:cNvPr id="16" name="TextBox 15"/>
          <p:cNvSpPr txBox="1"/>
          <p:nvPr/>
        </p:nvSpPr>
        <p:spPr>
          <a:xfrm>
            <a:off x="381000" y="4267200"/>
            <a:ext cx="3657600" cy="1938992"/>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European leaders agreed to cooperate to manage migrants crossing the Balkans but offered no quick fix to a crisis that threatens to take more lives as winter sets in and to set Europe’s nations against one another.</a:t>
            </a:r>
          </a:p>
          <a:p>
            <a:pPr algn="just"/>
            <a:r>
              <a:rPr lang="en-US" sz="1200" dirty="0" smtClean="0">
                <a:latin typeface="Times New Roman" pitchFamily="18" charset="0"/>
                <a:cs typeface="Times New Roman" pitchFamily="18" charset="0"/>
              </a:rPr>
              <a:t>Meeting in Brussels as another woman and two children died at sea off Turkey, German Chancellor Angela Merkel and Greek Prime Minister Alexis </a:t>
            </a:r>
            <a:r>
              <a:rPr lang="en-US" sz="1200" dirty="0" err="1" smtClean="0">
                <a:latin typeface="Times New Roman" pitchFamily="18" charset="0"/>
                <a:cs typeface="Times New Roman" pitchFamily="18" charset="0"/>
              </a:rPr>
              <a:t>Tsipras</a:t>
            </a:r>
            <a:r>
              <a:rPr lang="en-US" sz="1200" dirty="0" smtClean="0">
                <a:latin typeface="Times New Roman" pitchFamily="18" charset="0"/>
                <a:cs typeface="Times New Roman" pitchFamily="18" charset="0"/>
              </a:rPr>
              <a:t> met leaders of nine countries on the route from the Aegean to Germany taken this year by half a million people, defying EU borders and unfurling razor wire.</a:t>
            </a:r>
          </a:p>
        </p:txBody>
      </p:sp>
      <p:pic>
        <p:nvPicPr>
          <p:cNvPr id="2" name="Picture 2" descr="C:\Users\Media Designs\Desktop\pics\tony-blair_759.jpg"/>
          <p:cNvPicPr>
            <a:picLocks noChangeAspect="1" noChangeArrowheads="1"/>
          </p:cNvPicPr>
          <p:nvPr/>
        </p:nvPicPr>
        <p:blipFill>
          <a:blip r:embed="rId2"/>
          <a:srcRect/>
          <a:stretch>
            <a:fillRect/>
          </a:stretch>
        </p:blipFill>
        <p:spPr bwMode="auto">
          <a:xfrm>
            <a:off x="5181600" y="1752600"/>
            <a:ext cx="3352800" cy="1864139"/>
          </a:xfrm>
          <a:prstGeom prst="rect">
            <a:avLst/>
          </a:prstGeom>
          <a:noFill/>
        </p:spPr>
      </p:pic>
      <p:cxnSp>
        <p:nvCxnSpPr>
          <p:cNvPr id="20" name="Straight Connector 19"/>
          <p:cNvCxnSpPr/>
          <p:nvPr/>
        </p:nvCxnSpPr>
        <p:spPr>
          <a:xfrm>
            <a:off x="152400" y="3276600"/>
            <a:ext cx="388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562894" y="3694906"/>
            <a:ext cx="5715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6323012"/>
            <a:ext cx="388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4045</Words>
  <Application>Microsoft Office PowerPoint</Application>
  <PresentationFormat>On-screen Show (4:3)</PresentationFormat>
  <Paragraphs>154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NEWS &amp; WORLD</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&amp; WORLD</dc:title>
  <dc:creator>Media Designs</dc:creator>
  <cp:lastModifiedBy>Media Designs</cp:lastModifiedBy>
  <cp:revision>64</cp:revision>
  <dcterms:created xsi:type="dcterms:W3CDTF">2015-10-08T04:17:18Z</dcterms:created>
  <dcterms:modified xsi:type="dcterms:W3CDTF">2015-11-25T11:31:53Z</dcterms:modified>
</cp:coreProperties>
</file>